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27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B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740" y="252094"/>
            <a:ext cx="1177671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FFC0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809" y="1631950"/>
            <a:ext cx="17189450" cy="6209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g"/><Relationship Id="rId18" Type="http://schemas.openxmlformats.org/officeDocument/2006/relationships/image" Target="../media/image40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jpg"/><Relationship Id="rId16" Type="http://schemas.openxmlformats.org/officeDocument/2006/relationships/image" Target="../media/image38.jp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9290" y="6040120"/>
            <a:ext cx="503872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Improving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32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Adoption 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Acquisition</a:t>
            </a:r>
            <a:r>
              <a:rPr sz="3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Tahoma"/>
                <a:cs typeface="Tahoma"/>
              </a:rPr>
              <a:t>Tata </a:t>
            </a:r>
            <a:r>
              <a:rPr sz="3200" spc="80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14300"/>
            <a:ext cx="5209032" cy="52090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3090" y="8173719"/>
            <a:ext cx="3060065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9687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Case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Study</a:t>
            </a:r>
            <a:r>
              <a:rPr sz="3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05" dirty="0">
                <a:solidFill>
                  <a:srgbClr val="FFFFFF"/>
                </a:solidFill>
                <a:latin typeface="Tahoma"/>
                <a:cs typeface="Tahoma"/>
              </a:rPr>
              <a:t>by: </a:t>
            </a:r>
            <a:r>
              <a:rPr lang="en-IN" sz="3200" dirty="0">
                <a:solidFill>
                  <a:srgbClr val="FFFFFF"/>
                </a:solidFill>
                <a:latin typeface="Tahoma"/>
                <a:cs typeface="Tahoma"/>
              </a:rPr>
              <a:t>R. Hardhika</a:t>
            </a:r>
            <a:endParaRPr sz="3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200" spc="-340" dirty="0">
                <a:solidFill>
                  <a:srgbClr val="FFFFFF"/>
                </a:solidFill>
                <a:latin typeface="Tahoma"/>
                <a:cs typeface="Tahoma"/>
              </a:rPr>
              <a:t>IIT</a:t>
            </a:r>
            <a:r>
              <a:rPr sz="3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IN" sz="3200" spc="45" dirty="0">
                <a:solidFill>
                  <a:srgbClr val="FFFFFF"/>
                </a:solidFill>
                <a:latin typeface="Tahoma"/>
                <a:cs typeface="Tahoma"/>
              </a:rPr>
              <a:t>Guwahati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1739" y="3291840"/>
            <a:ext cx="23253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76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6600" spc="-60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6600" spc="-76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6600" spc="21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endParaRPr sz="6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1739" y="3941444"/>
            <a:ext cx="3404870" cy="1777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spc="-365" dirty="0">
                <a:solidFill>
                  <a:srgbClr val="FFFFFF"/>
                </a:solidFill>
                <a:latin typeface="Arial Black"/>
                <a:cs typeface="Arial Black"/>
              </a:rPr>
              <a:t>NEU</a:t>
            </a:r>
            <a:endParaRPr sz="11500">
              <a:latin typeface="Arial Black"/>
              <a:cs typeface="Arial Black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0" y="1562100"/>
            <a:ext cx="11213592" cy="63078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224790"/>
            <a:ext cx="15579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6875" algn="l"/>
              </a:tabLst>
            </a:pPr>
            <a:r>
              <a:rPr sz="7200" spc="127" baseline="-2314" dirty="0"/>
              <a:t>R</a:t>
            </a:r>
            <a:r>
              <a:rPr sz="7200" spc="37" baseline="-2314" dirty="0"/>
              <a:t>E</a:t>
            </a:r>
            <a:r>
              <a:rPr sz="7200" spc="-262" baseline="-2314" dirty="0"/>
              <a:t>C</a:t>
            </a:r>
            <a:r>
              <a:rPr sz="7200" spc="120" baseline="-2314" dirty="0"/>
              <a:t>O</a:t>
            </a:r>
            <a:r>
              <a:rPr sz="7200" spc="127" baseline="-2314" dirty="0"/>
              <a:t>MM</a:t>
            </a:r>
            <a:r>
              <a:rPr sz="7200" spc="112" baseline="-2314" dirty="0"/>
              <a:t>E</a:t>
            </a:r>
            <a:r>
              <a:rPr lang="en-IN" sz="7200" spc="112" baseline="-2314" dirty="0"/>
              <a:t>N</a:t>
            </a:r>
            <a:r>
              <a:rPr sz="7200" spc="-240" baseline="-2314" dirty="0"/>
              <a:t>D</a:t>
            </a:r>
            <a:r>
              <a:rPr sz="7200" spc="-832" baseline="-2314" dirty="0"/>
              <a:t>A</a:t>
            </a:r>
            <a:r>
              <a:rPr lang="en-IN" sz="7200" spc="112" baseline="-2314" dirty="0"/>
              <a:t>TI</a:t>
            </a:r>
            <a:r>
              <a:rPr sz="7200" spc="120" baseline="-2314" dirty="0"/>
              <a:t>O</a:t>
            </a:r>
            <a:r>
              <a:rPr lang="en-IN" sz="7200" spc="127" baseline="-2314" dirty="0"/>
              <a:t>N</a:t>
            </a:r>
            <a:r>
              <a:rPr sz="7200" spc="930" baseline="-2314" dirty="0"/>
              <a:t> </a:t>
            </a:r>
            <a:r>
              <a:rPr sz="7200" b="1" spc="712" baseline="-2314" dirty="0">
                <a:latin typeface="Trebuchet MS"/>
                <a:cs typeface="Trebuchet MS"/>
              </a:rPr>
              <a:t>#5</a:t>
            </a:r>
            <a:r>
              <a:rPr sz="7200" b="1" spc="-1402" baseline="-2314" dirty="0">
                <a:latin typeface="Trebuchet MS"/>
                <a:cs typeface="Trebuchet MS"/>
              </a:rPr>
              <a:t> </a:t>
            </a:r>
            <a:r>
              <a:rPr sz="4000" spc="-520" dirty="0">
                <a:latin typeface="Tahoma"/>
                <a:cs typeface="Tahoma"/>
              </a:rPr>
              <a:t>:</a:t>
            </a:r>
            <a:r>
              <a:rPr sz="4000" dirty="0">
                <a:latin typeface="Tahoma"/>
                <a:cs typeface="Tahoma"/>
              </a:rPr>
              <a:t>	</a:t>
            </a:r>
            <a:r>
              <a:rPr sz="4000" spc="140" dirty="0">
                <a:latin typeface="Tahoma"/>
                <a:cs typeface="Tahoma"/>
              </a:rPr>
              <a:t>One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90" dirty="0">
                <a:latin typeface="Tahoma"/>
                <a:cs typeface="Tahoma"/>
              </a:rPr>
              <a:t>stop</a:t>
            </a:r>
            <a:r>
              <a:rPr sz="4000" spc="-204" dirty="0">
                <a:latin typeface="Tahoma"/>
                <a:cs typeface="Tahoma"/>
              </a:rPr>
              <a:t> </a:t>
            </a:r>
            <a:r>
              <a:rPr sz="4000" spc="-40" dirty="0">
                <a:latin typeface="Tahoma"/>
                <a:cs typeface="Tahoma"/>
              </a:rPr>
              <a:t>Travel/Itinerary</a:t>
            </a:r>
            <a:r>
              <a:rPr sz="4000" spc="-204" dirty="0">
                <a:latin typeface="Tahoma"/>
                <a:cs typeface="Tahoma"/>
              </a:rPr>
              <a:t> </a:t>
            </a:r>
            <a:r>
              <a:rPr sz="4000" spc="65" dirty="0">
                <a:latin typeface="Tahoma"/>
                <a:cs typeface="Tahoma"/>
              </a:rPr>
              <a:t>Planner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809" y="2064384"/>
            <a:ext cx="8554085" cy="807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indent="-3251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37820" algn="l"/>
              </a:tabLst>
            </a:pPr>
            <a:r>
              <a:rPr sz="2400" spc="70" dirty="0">
                <a:solidFill>
                  <a:srgbClr val="92D050"/>
                </a:solidFill>
                <a:latin typeface="Tahoma"/>
                <a:cs typeface="Tahoma"/>
              </a:rPr>
              <a:t>User</a:t>
            </a:r>
            <a:r>
              <a:rPr sz="2400" spc="-12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Input:</a:t>
            </a:r>
            <a:endParaRPr sz="2400">
              <a:latin typeface="Tahoma"/>
              <a:cs typeface="Tahoma"/>
            </a:endParaRPr>
          </a:p>
          <a:p>
            <a:pPr marL="812165" lvl="1" indent="-342265">
              <a:lnSpc>
                <a:spcPct val="100000"/>
              </a:lnSpc>
              <a:buFont typeface="Arial MT"/>
              <a:buChar char="•"/>
              <a:tabLst>
                <a:tab pos="812165" algn="l"/>
              </a:tabLst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Destination</a:t>
            </a:r>
            <a:endParaRPr sz="2400">
              <a:latin typeface="Tahoma"/>
              <a:cs typeface="Tahoma"/>
            </a:endParaRPr>
          </a:p>
          <a:p>
            <a:pPr marL="812165" lvl="1" indent="-342265">
              <a:lnSpc>
                <a:spcPct val="100000"/>
              </a:lnSpc>
              <a:buFont typeface="Arial MT"/>
              <a:buChar char="•"/>
              <a:tabLst>
                <a:tab pos="8121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Duration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Stay</a:t>
            </a:r>
            <a:endParaRPr sz="2400">
              <a:latin typeface="Tahoma"/>
              <a:cs typeface="Tahoma"/>
            </a:endParaRPr>
          </a:p>
          <a:p>
            <a:pPr marL="337820" indent="-325120">
              <a:lnSpc>
                <a:spcPct val="100000"/>
              </a:lnSpc>
              <a:spcBef>
                <a:spcPts val="2880"/>
              </a:spcBef>
              <a:buAutoNum type="arabicPeriod"/>
              <a:tabLst>
                <a:tab pos="337820" algn="l"/>
              </a:tabLst>
            </a:pPr>
            <a:r>
              <a:rPr sz="2400" spc="-160" dirty="0">
                <a:solidFill>
                  <a:srgbClr val="92D050"/>
                </a:solidFill>
                <a:latin typeface="Tahoma"/>
                <a:cs typeface="Tahoma"/>
              </a:rPr>
              <a:t>AI</a:t>
            </a:r>
            <a:r>
              <a:rPr sz="2400" spc="-114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92D050"/>
                </a:solidFill>
                <a:latin typeface="Tahoma"/>
                <a:cs typeface="Tahoma"/>
              </a:rPr>
              <a:t>Itinerary</a:t>
            </a:r>
            <a:r>
              <a:rPr sz="2400" spc="-12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Generation:</a:t>
            </a:r>
            <a:endParaRPr sz="2400">
              <a:latin typeface="Tahoma"/>
              <a:cs typeface="Tahoma"/>
            </a:endParaRPr>
          </a:p>
          <a:p>
            <a:pPr marL="812800" marR="46355" lvl="1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Utilize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Chat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GPT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analyze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inputs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generate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personalized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itinerary.</a:t>
            </a:r>
            <a:endParaRPr sz="2400">
              <a:latin typeface="Tahoma"/>
              <a:cs typeface="Tahoma"/>
            </a:endParaRPr>
          </a:p>
          <a:p>
            <a:pPr marL="812800" marR="1043940" lvl="1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Include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suggestions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activities,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attractions,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experiences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 user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preferences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destination.</a:t>
            </a:r>
            <a:endParaRPr sz="2400">
              <a:latin typeface="Tahoma"/>
              <a:cs typeface="Tahoma"/>
            </a:endParaRPr>
          </a:p>
          <a:p>
            <a:pPr marL="812800" marR="770890" lvl="1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Optimize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itinerary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specified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duration,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ensuring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well-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balanced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enjoyable travel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plan.</a:t>
            </a:r>
            <a:endParaRPr sz="2400">
              <a:latin typeface="Tahoma"/>
              <a:cs typeface="Tahoma"/>
            </a:endParaRPr>
          </a:p>
          <a:p>
            <a:pPr marL="337820" indent="-325120">
              <a:lnSpc>
                <a:spcPct val="100000"/>
              </a:lnSpc>
              <a:spcBef>
                <a:spcPts val="2880"/>
              </a:spcBef>
              <a:buAutoNum type="arabicPeriod"/>
              <a:tabLst>
                <a:tab pos="337820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Seamless</a:t>
            </a:r>
            <a:r>
              <a:rPr sz="2400" spc="-8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Integration</a:t>
            </a:r>
            <a:r>
              <a:rPr sz="2400" spc="-9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with</a:t>
            </a:r>
            <a:r>
              <a:rPr sz="2400" spc="-8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92D050"/>
                </a:solidFill>
                <a:latin typeface="Tahoma"/>
                <a:cs typeface="Tahoma"/>
              </a:rPr>
              <a:t>TATA</a:t>
            </a:r>
            <a:r>
              <a:rPr sz="2400" spc="-8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Brands: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Hotel</a:t>
            </a:r>
            <a:r>
              <a:rPr sz="2400" spc="8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Booking</a:t>
            </a:r>
            <a:r>
              <a:rPr sz="2400" spc="8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(IHCL):</a:t>
            </a:r>
            <a:endParaRPr sz="2400">
              <a:latin typeface="Tahoma"/>
              <a:cs typeface="Tahoma"/>
            </a:endParaRPr>
          </a:p>
          <a:p>
            <a:pPr marL="812800" marR="492125" lvl="1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Integrate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IHCL's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hotel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suggest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enable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seamless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hotel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reservations.</a:t>
            </a:r>
            <a:endParaRPr sz="2400">
              <a:latin typeface="Tahoma"/>
              <a:cs typeface="Tahoma"/>
            </a:endParaRPr>
          </a:p>
          <a:p>
            <a:pPr marL="812800" marR="365760" lvl="1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hotels,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amenities,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pricing.</a:t>
            </a:r>
            <a:endParaRPr sz="2400">
              <a:latin typeface="Tahoma"/>
              <a:cs typeface="Tahoma"/>
            </a:endParaRPr>
          </a:p>
          <a:p>
            <a:pPr marL="812800" marR="5080" lvl="1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Include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options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directly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app,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ensuring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streamlined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experience.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809" y="1174561"/>
            <a:ext cx="12644120" cy="8851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Feature</a:t>
            </a:r>
            <a:r>
              <a:rPr sz="2800" spc="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C000"/>
                </a:solidFill>
                <a:latin typeface="Tahoma"/>
                <a:cs typeface="Tahoma"/>
              </a:rPr>
              <a:t>Overview:</a:t>
            </a:r>
            <a:endParaRPr sz="2800">
              <a:latin typeface="Tahoma"/>
              <a:cs typeface="Tahoma"/>
            </a:endParaRPr>
          </a:p>
          <a:p>
            <a:pPr marL="8883015">
              <a:lnSpc>
                <a:spcPct val="100000"/>
              </a:lnSpc>
              <a:spcBef>
                <a:spcPts val="245"/>
              </a:spcBef>
            </a:pP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Restaurant</a:t>
            </a:r>
            <a:r>
              <a:rPr sz="2400" spc="6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Booking</a:t>
            </a:r>
            <a:r>
              <a:rPr sz="2400" spc="6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00AFEF"/>
                </a:solidFill>
                <a:latin typeface="Tahoma"/>
                <a:cs typeface="Tahoma"/>
              </a:rPr>
              <a:t>(Qmin):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12325" y="2033905"/>
            <a:ext cx="84556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Integrate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Qmin's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restaurant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booking system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suggest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enable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restaurant</a:t>
            </a: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reservations.</a:t>
            </a:r>
            <a:endParaRPr sz="2400">
              <a:latin typeface="Tahoma"/>
              <a:cs typeface="Tahoma"/>
            </a:endParaRPr>
          </a:p>
          <a:p>
            <a:pPr marL="355600" marR="109728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Showcase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variety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dining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options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preferences</a:t>
            </a:r>
            <a:r>
              <a:rPr sz="24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location.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Enable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restaurant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reservations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directly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55125" y="3862704"/>
            <a:ext cx="8935085" cy="624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Flight</a:t>
            </a:r>
            <a:r>
              <a:rPr sz="2400" spc="-9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Booking</a:t>
            </a:r>
            <a:r>
              <a:rPr sz="2400" spc="-10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00AFEF"/>
                </a:solidFill>
                <a:latin typeface="Tahoma"/>
                <a:cs typeface="Tahoma"/>
              </a:rPr>
              <a:t>(Air</a:t>
            </a:r>
            <a:r>
              <a:rPr sz="2400" spc="-9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AFEF"/>
                </a:solidFill>
                <a:latin typeface="Tahoma"/>
                <a:cs typeface="Tahoma"/>
              </a:rPr>
              <a:t>India</a:t>
            </a:r>
            <a:r>
              <a:rPr sz="2400" spc="-10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00AFEF"/>
                </a:solidFill>
                <a:latin typeface="Tahoma"/>
                <a:cs typeface="Tahoma"/>
              </a:rPr>
              <a:t>&amp;</a:t>
            </a:r>
            <a:r>
              <a:rPr sz="2400" spc="-9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Vistara):</a:t>
            </a:r>
            <a:endParaRPr sz="2400">
              <a:latin typeface="Tahoma"/>
              <a:cs typeface="Tahoma"/>
            </a:endParaRPr>
          </a:p>
          <a:p>
            <a:pPr marL="812800" marR="147955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Integrate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Air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India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Express,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Air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India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Vistara's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flight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suggest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enable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flight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reservations.</a:t>
            </a:r>
            <a:endParaRPr sz="2400">
              <a:latin typeface="Tahoma"/>
              <a:cs typeface="Tahoma"/>
            </a:endParaRPr>
          </a:p>
          <a:p>
            <a:pPr marL="812800" marR="628650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flights,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schedules,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pricing.</a:t>
            </a:r>
            <a:endParaRPr sz="2400">
              <a:latin typeface="Tahoma"/>
              <a:cs typeface="Tahoma"/>
            </a:endParaRPr>
          </a:p>
          <a:p>
            <a:pPr marL="812800" marR="329565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Facilitate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flight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bookings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app,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creating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unified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travel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planning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solution.</a:t>
            </a:r>
            <a:endParaRPr sz="2400">
              <a:latin typeface="Tahoma"/>
              <a:cs typeface="Tahoma"/>
            </a:endParaRPr>
          </a:p>
          <a:p>
            <a:pPr marL="337820" indent="-325120">
              <a:lnSpc>
                <a:spcPct val="100000"/>
              </a:lnSpc>
              <a:spcBef>
                <a:spcPts val="2880"/>
              </a:spcBef>
              <a:buAutoNum type="arabicPeriod" startAt="4"/>
              <a:tabLst>
                <a:tab pos="337820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Booking</a:t>
            </a:r>
            <a:r>
              <a:rPr sz="2400" spc="3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and</a:t>
            </a:r>
            <a:r>
              <a:rPr sz="2400" spc="4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Payment</a:t>
            </a:r>
            <a:r>
              <a:rPr sz="2400" spc="4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Integration:</a:t>
            </a:r>
            <a:endParaRPr sz="2400">
              <a:latin typeface="Tahoma"/>
              <a:cs typeface="Tahoma"/>
            </a:endParaRPr>
          </a:p>
          <a:p>
            <a:pPr marL="812800" marR="5080" lvl="1" indent="-342900">
              <a:lnSpc>
                <a:spcPct val="100000"/>
              </a:lnSpc>
              <a:buFont typeface="Arial MT"/>
              <a:buChar char="•"/>
              <a:tabLst>
                <a:tab pos="812800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payment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gateway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facilitate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seamless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transactions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enabling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bookings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payments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hotels,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restaurants,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flights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400" spc="-6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can</a:t>
            </a:r>
            <a:r>
              <a:rPr sz="24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C000"/>
                </a:solidFill>
                <a:latin typeface="Tahoma"/>
                <a:cs typeface="Tahoma"/>
              </a:rPr>
              <a:t>be</a:t>
            </a:r>
            <a:r>
              <a:rPr sz="24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achieved</a:t>
            </a:r>
            <a:r>
              <a:rPr sz="2400" spc="-6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Cross-selling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diverse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brands.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224790"/>
            <a:ext cx="15579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6875" algn="l"/>
              </a:tabLst>
            </a:pPr>
            <a:r>
              <a:rPr sz="7200" spc="127" baseline="-2314" dirty="0"/>
              <a:t>R</a:t>
            </a:r>
            <a:r>
              <a:rPr sz="7200" spc="37" baseline="-2314" dirty="0"/>
              <a:t>E</a:t>
            </a:r>
            <a:r>
              <a:rPr sz="7200" spc="-262" baseline="-2314" dirty="0"/>
              <a:t>C</a:t>
            </a:r>
            <a:r>
              <a:rPr sz="7200" spc="120" baseline="-2314" dirty="0"/>
              <a:t>O</a:t>
            </a:r>
            <a:r>
              <a:rPr sz="7200" spc="127" baseline="-2314" dirty="0"/>
              <a:t>MM</a:t>
            </a:r>
            <a:r>
              <a:rPr sz="7200" spc="112" baseline="-2314" dirty="0"/>
              <a:t>E</a:t>
            </a:r>
            <a:r>
              <a:rPr lang="en-IN" sz="7200" spc="120" baseline="-2314" dirty="0"/>
              <a:t>N</a:t>
            </a:r>
            <a:r>
              <a:rPr sz="7200" spc="-240" baseline="-2314" dirty="0"/>
              <a:t>D</a:t>
            </a:r>
            <a:r>
              <a:rPr sz="7200" spc="-832" baseline="-2314" dirty="0"/>
              <a:t>A</a:t>
            </a:r>
            <a:r>
              <a:rPr sz="7200" spc="112" baseline="-2314" dirty="0"/>
              <a:t>T</a:t>
            </a:r>
            <a:r>
              <a:rPr lang="en-IN" sz="7200" spc="112" baseline="-2314" dirty="0"/>
              <a:t>I</a:t>
            </a:r>
            <a:r>
              <a:rPr sz="7200" spc="120" baseline="-2314" dirty="0"/>
              <a:t>O</a:t>
            </a:r>
            <a:r>
              <a:rPr lang="en-IN" sz="7200" spc="127" baseline="-2314" dirty="0"/>
              <a:t>N</a:t>
            </a:r>
            <a:r>
              <a:rPr sz="7200" spc="930" baseline="-2314" dirty="0"/>
              <a:t> </a:t>
            </a:r>
            <a:r>
              <a:rPr sz="7200" b="1" spc="712" baseline="-2314" dirty="0">
                <a:latin typeface="Trebuchet MS"/>
                <a:cs typeface="Trebuchet MS"/>
              </a:rPr>
              <a:t>#5</a:t>
            </a:r>
            <a:r>
              <a:rPr sz="7200" b="1" spc="-1402" baseline="-2314" dirty="0">
                <a:latin typeface="Trebuchet MS"/>
                <a:cs typeface="Trebuchet MS"/>
              </a:rPr>
              <a:t> </a:t>
            </a:r>
            <a:r>
              <a:rPr sz="4000" spc="-520" dirty="0">
                <a:latin typeface="Tahoma"/>
                <a:cs typeface="Tahoma"/>
              </a:rPr>
              <a:t>:</a:t>
            </a:r>
            <a:r>
              <a:rPr sz="4000" dirty="0">
                <a:latin typeface="Tahoma"/>
                <a:cs typeface="Tahoma"/>
              </a:rPr>
              <a:t>	</a:t>
            </a:r>
            <a:r>
              <a:rPr sz="4000" spc="140" dirty="0">
                <a:latin typeface="Tahoma"/>
                <a:cs typeface="Tahoma"/>
              </a:rPr>
              <a:t>One</a:t>
            </a:r>
            <a:r>
              <a:rPr sz="4000" spc="-210" dirty="0">
                <a:latin typeface="Tahoma"/>
                <a:cs typeface="Tahoma"/>
              </a:rPr>
              <a:t> </a:t>
            </a:r>
            <a:r>
              <a:rPr sz="4000" spc="90" dirty="0">
                <a:latin typeface="Tahoma"/>
                <a:cs typeface="Tahoma"/>
              </a:rPr>
              <a:t>stop</a:t>
            </a:r>
            <a:r>
              <a:rPr sz="4000" spc="-204" dirty="0">
                <a:latin typeface="Tahoma"/>
                <a:cs typeface="Tahoma"/>
              </a:rPr>
              <a:t> </a:t>
            </a:r>
            <a:r>
              <a:rPr sz="4000" spc="-40" dirty="0">
                <a:latin typeface="Tahoma"/>
                <a:cs typeface="Tahoma"/>
              </a:rPr>
              <a:t>Travel/Itinerary</a:t>
            </a:r>
            <a:r>
              <a:rPr sz="4000" spc="-204" dirty="0">
                <a:latin typeface="Tahoma"/>
                <a:cs typeface="Tahoma"/>
              </a:rPr>
              <a:t> </a:t>
            </a:r>
            <a:r>
              <a:rPr sz="4000" spc="65" dirty="0">
                <a:latin typeface="Tahoma"/>
                <a:cs typeface="Tahoma"/>
              </a:rPr>
              <a:t>Planner</a:t>
            </a:r>
            <a:endParaRPr sz="4000" dirty="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80834" y="1087755"/>
            <a:ext cx="4925060" cy="9090025"/>
            <a:chOff x="6680834" y="1087755"/>
            <a:chExt cx="4925060" cy="9090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0359" y="1097280"/>
              <a:ext cx="4905756" cy="90708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80834" y="1087755"/>
              <a:ext cx="4925060" cy="9090025"/>
            </a:xfrm>
            <a:custGeom>
              <a:avLst/>
              <a:gdLst/>
              <a:ahLst/>
              <a:cxnLst/>
              <a:rect l="l" t="t" r="r" b="b"/>
              <a:pathLst>
                <a:path w="4925059" h="9090025">
                  <a:moveTo>
                    <a:pt x="4920043" y="9089898"/>
                  </a:moveTo>
                  <a:lnTo>
                    <a:pt x="4762" y="9089898"/>
                  </a:lnTo>
                  <a:lnTo>
                    <a:pt x="3289" y="9089669"/>
                  </a:lnTo>
                  <a:lnTo>
                    <a:pt x="1968" y="9088983"/>
                  </a:lnTo>
                  <a:lnTo>
                    <a:pt x="914" y="9087929"/>
                  </a:lnTo>
                  <a:lnTo>
                    <a:pt x="228" y="9086608"/>
                  </a:lnTo>
                  <a:lnTo>
                    <a:pt x="0" y="9085135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4920043" y="0"/>
                  </a:lnTo>
                  <a:lnTo>
                    <a:pt x="4924806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9080373"/>
                  </a:lnTo>
                  <a:lnTo>
                    <a:pt x="4762" y="9080373"/>
                  </a:lnTo>
                  <a:lnTo>
                    <a:pt x="9525" y="9085135"/>
                  </a:lnTo>
                  <a:lnTo>
                    <a:pt x="4924806" y="9085135"/>
                  </a:lnTo>
                  <a:lnTo>
                    <a:pt x="4924577" y="9086608"/>
                  </a:lnTo>
                  <a:lnTo>
                    <a:pt x="4923891" y="9087929"/>
                  </a:lnTo>
                  <a:lnTo>
                    <a:pt x="4922837" y="9088983"/>
                  </a:lnTo>
                  <a:lnTo>
                    <a:pt x="4921516" y="9089669"/>
                  </a:lnTo>
                  <a:lnTo>
                    <a:pt x="4920043" y="9089898"/>
                  </a:lnTo>
                  <a:close/>
                </a:path>
                <a:path w="4925059" h="9090025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4925059" h="9090025">
                  <a:moveTo>
                    <a:pt x="4915281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4915281" y="4762"/>
                  </a:lnTo>
                  <a:lnTo>
                    <a:pt x="4915281" y="9524"/>
                  </a:lnTo>
                  <a:close/>
                </a:path>
                <a:path w="4925059" h="9090025">
                  <a:moveTo>
                    <a:pt x="4915281" y="9085135"/>
                  </a:moveTo>
                  <a:lnTo>
                    <a:pt x="4915281" y="4762"/>
                  </a:lnTo>
                  <a:lnTo>
                    <a:pt x="4920043" y="9524"/>
                  </a:lnTo>
                  <a:lnTo>
                    <a:pt x="4924806" y="9524"/>
                  </a:lnTo>
                  <a:lnTo>
                    <a:pt x="4924806" y="9080373"/>
                  </a:lnTo>
                  <a:lnTo>
                    <a:pt x="4920043" y="9080373"/>
                  </a:lnTo>
                  <a:lnTo>
                    <a:pt x="4915281" y="9085135"/>
                  </a:lnTo>
                  <a:close/>
                </a:path>
                <a:path w="4925059" h="9090025">
                  <a:moveTo>
                    <a:pt x="4924806" y="9524"/>
                  </a:moveTo>
                  <a:lnTo>
                    <a:pt x="4920043" y="9524"/>
                  </a:lnTo>
                  <a:lnTo>
                    <a:pt x="4915281" y="4762"/>
                  </a:lnTo>
                  <a:lnTo>
                    <a:pt x="4924806" y="4762"/>
                  </a:lnTo>
                  <a:lnTo>
                    <a:pt x="4924806" y="9524"/>
                  </a:lnTo>
                  <a:close/>
                </a:path>
                <a:path w="4925059" h="9090025">
                  <a:moveTo>
                    <a:pt x="9525" y="9085135"/>
                  </a:moveTo>
                  <a:lnTo>
                    <a:pt x="4762" y="9080373"/>
                  </a:lnTo>
                  <a:lnTo>
                    <a:pt x="9525" y="9080373"/>
                  </a:lnTo>
                  <a:lnTo>
                    <a:pt x="9525" y="9085135"/>
                  </a:lnTo>
                  <a:close/>
                </a:path>
                <a:path w="4925059" h="9090025">
                  <a:moveTo>
                    <a:pt x="4915281" y="9085135"/>
                  </a:moveTo>
                  <a:lnTo>
                    <a:pt x="9525" y="9085135"/>
                  </a:lnTo>
                  <a:lnTo>
                    <a:pt x="9525" y="9080373"/>
                  </a:lnTo>
                  <a:lnTo>
                    <a:pt x="4915281" y="9080373"/>
                  </a:lnTo>
                  <a:lnTo>
                    <a:pt x="4915281" y="9085135"/>
                  </a:lnTo>
                  <a:close/>
                </a:path>
                <a:path w="4925059" h="9090025">
                  <a:moveTo>
                    <a:pt x="4924806" y="9085135"/>
                  </a:moveTo>
                  <a:lnTo>
                    <a:pt x="4915281" y="9085135"/>
                  </a:lnTo>
                  <a:lnTo>
                    <a:pt x="4920043" y="9080373"/>
                  </a:lnTo>
                  <a:lnTo>
                    <a:pt x="4924806" y="9080373"/>
                  </a:lnTo>
                  <a:lnTo>
                    <a:pt x="4924806" y="9085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31740" y="2192019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</a:t>
            </a:r>
            <a:r>
              <a:rPr sz="1800" spc="-5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1821815"/>
            <a:ext cx="43630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where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desired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destination.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city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landmark,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provide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suggestions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type.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07140" y="2928619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</a:t>
            </a:r>
            <a:r>
              <a:rPr sz="1800" spc="-5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31494" y="7841615"/>
            <a:ext cx="45923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explore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restaurant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800" spc="-35" dirty="0">
                <a:solidFill>
                  <a:srgbClr val="FFC000"/>
                </a:solidFill>
                <a:latin typeface="Tahoma"/>
                <a:cs typeface="Tahoma"/>
              </a:rPr>
              <a:t>Qmin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options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selected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destination.</a:t>
            </a:r>
            <a:endParaRPr sz="1800">
              <a:latin typeface="Tahoma"/>
              <a:cs typeface="Tahoma"/>
            </a:endParaRPr>
          </a:p>
          <a:p>
            <a:pPr marL="12700" marR="130175">
              <a:lnSpc>
                <a:spcPct val="100000"/>
              </a:lnSpc>
            </a:pP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Recommendations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include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cuisine,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reviews,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proximity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user's location.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6205" y="4793615"/>
            <a:ext cx="375412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where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FFC000"/>
                </a:solidFill>
                <a:latin typeface="Tahoma"/>
                <a:cs typeface="Tahoma"/>
              </a:rPr>
              <a:t>AI-</a:t>
            </a:r>
            <a:r>
              <a:rPr sz="1800" spc="-10" dirty="0">
                <a:solidFill>
                  <a:srgbClr val="FFC000"/>
                </a:solidFill>
                <a:latin typeface="Tahoma"/>
                <a:cs typeface="Tahoma"/>
              </a:rPr>
              <a:t>generated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itinerary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C000"/>
                </a:solidFill>
                <a:latin typeface="Tahoma"/>
                <a:cs typeface="Tahoma"/>
              </a:rPr>
              <a:t>ChatGPT</a:t>
            </a:r>
            <a:r>
              <a:rPr sz="1800" spc="-6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(using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C000"/>
                </a:solidFill>
                <a:latin typeface="Tahoma"/>
                <a:cs typeface="Tahoma"/>
              </a:rPr>
              <a:t>ChatGPT </a:t>
            </a:r>
            <a:r>
              <a:rPr sz="1800" spc="-100" dirty="0">
                <a:solidFill>
                  <a:srgbClr val="FFC000"/>
                </a:solidFill>
                <a:latin typeface="Tahoma"/>
                <a:cs typeface="Tahoma"/>
              </a:rPr>
              <a:t>API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displayed.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have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selected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preferences,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app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compiles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personalized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itinerary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trip.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8740" y="5367020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</a:t>
            </a:r>
            <a:r>
              <a:rPr sz="1800" spc="-5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4945" y="8232775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</a:t>
            </a:r>
            <a:r>
              <a:rPr sz="1800" spc="-5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4475" y="7613015"/>
            <a:ext cx="37433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Once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destination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selected,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suggests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hotels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800" spc="-85" dirty="0">
                <a:solidFill>
                  <a:srgbClr val="FFC000"/>
                </a:solidFill>
                <a:latin typeface="Tahoma"/>
                <a:cs typeface="Tahoma"/>
              </a:rPr>
              <a:t>IHCL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preferences.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view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recommendations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like ratings,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prices,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amenities.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58339" y="3269615"/>
            <a:ext cx="63715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735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trigger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1800">
              <a:latin typeface="Tahoma"/>
              <a:cs typeface="Tahoma"/>
            </a:endParaRPr>
          </a:p>
          <a:p>
            <a:pPr marL="38100">
              <a:lnSpc>
                <a:spcPts val="1735"/>
              </a:lnSpc>
            </a:pPr>
            <a:r>
              <a:rPr sz="2700" baseline="-26234" dirty="0">
                <a:solidFill>
                  <a:srgbClr val="FFFFFF"/>
                </a:solidFill>
                <a:latin typeface="Tahoma"/>
                <a:cs typeface="Tahoma"/>
              </a:rPr>
              <a:t>generate</a:t>
            </a:r>
            <a:r>
              <a:rPr sz="2700" spc="-7" baseline="-2623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26234" dirty="0">
                <a:solidFill>
                  <a:srgbClr val="FFFFFF"/>
                </a:solidFill>
                <a:latin typeface="Tahoma"/>
                <a:cs typeface="Tahoma"/>
              </a:rPr>
              <a:t>an itinerary</a:t>
            </a:r>
            <a:r>
              <a:rPr sz="2700" spc="-7" baseline="-2623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26234" dirty="0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sz="2700" spc="-15" baseline="-26234" dirty="0">
                <a:solidFill>
                  <a:srgbClr val="FFFFFF"/>
                </a:solidFill>
                <a:latin typeface="Tahoma"/>
                <a:cs typeface="Tahoma"/>
              </a:rPr>
              <a:t>clicking</a:t>
            </a:r>
            <a:r>
              <a:rPr sz="2700" spc="-30" baseline="-2623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------------------------------------------</a:t>
            </a:r>
            <a:r>
              <a:rPr sz="1800" spc="-5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844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button.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80140" y="8364219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</a:t>
            </a:r>
            <a:r>
              <a:rPr sz="1800" spc="-5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60094" y="2637155"/>
            <a:ext cx="4600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select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duration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stay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interacting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calendar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option.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This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allows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pick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check-in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check-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out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dates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trip.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49269" y="7718288"/>
            <a:ext cx="0" cy="559435"/>
          </a:xfrm>
          <a:custGeom>
            <a:avLst/>
            <a:gdLst/>
            <a:ahLst/>
            <a:cxnLst/>
            <a:rect l="l" t="t" r="r" b="b"/>
            <a:pathLst>
              <a:path h="559434">
                <a:moveTo>
                  <a:pt x="0" y="558936"/>
                </a:moveTo>
                <a:lnTo>
                  <a:pt x="0" y="0"/>
                </a:lnTo>
              </a:path>
            </a:pathLst>
          </a:custGeom>
          <a:ln w="15316">
            <a:solidFill>
              <a:srgbClr val="9C202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75140" y="7526019"/>
            <a:ext cx="3448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------------------------------------------------</a:t>
            </a:r>
            <a:r>
              <a:rPr sz="1800" spc="-5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99340" y="5403215"/>
            <a:ext cx="455866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provides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flight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800" spc="-50" dirty="0">
                <a:solidFill>
                  <a:srgbClr val="FFC000"/>
                </a:solidFill>
                <a:latin typeface="Tahoma"/>
                <a:cs typeface="Tahoma"/>
              </a:rPr>
              <a:t>Air</a:t>
            </a:r>
            <a:r>
              <a:rPr sz="1800" spc="-3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FFC000"/>
                </a:solidFill>
                <a:latin typeface="Tahoma"/>
                <a:cs typeface="Tahoma"/>
              </a:rPr>
              <a:t>India,</a:t>
            </a:r>
            <a:r>
              <a:rPr sz="1800" spc="-4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C000"/>
                </a:solidFill>
                <a:latin typeface="Tahoma"/>
                <a:cs typeface="Tahoma"/>
              </a:rPr>
              <a:t>Air</a:t>
            </a:r>
            <a:r>
              <a:rPr sz="1800" spc="-3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C000"/>
                </a:solidFill>
                <a:latin typeface="Tahoma"/>
                <a:cs typeface="Tahoma"/>
              </a:rPr>
              <a:t>India </a:t>
            </a:r>
            <a:r>
              <a:rPr sz="1800" dirty="0">
                <a:solidFill>
                  <a:srgbClr val="FFC000"/>
                </a:solidFill>
                <a:latin typeface="Tahoma"/>
                <a:cs typeface="Tahoma"/>
              </a:rPr>
              <a:t>Express </a:t>
            </a:r>
            <a:r>
              <a:rPr sz="1800" spc="60" dirty="0">
                <a:solidFill>
                  <a:srgbClr val="FFC000"/>
                </a:solidFill>
                <a:latin typeface="Tahoma"/>
                <a:cs typeface="Tahoma"/>
              </a:rPr>
              <a:t>&amp;</a:t>
            </a:r>
            <a:r>
              <a:rPr sz="180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C000"/>
                </a:solidFill>
                <a:latin typeface="Tahoma"/>
                <a:cs typeface="Tahoma"/>
              </a:rPr>
              <a:t>Vistara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suggestions based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selected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destination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travel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dates.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Users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view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flight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times,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prices,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airlines.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819545" y="6819763"/>
            <a:ext cx="0" cy="908685"/>
          </a:xfrm>
          <a:custGeom>
            <a:avLst/>
            <a:gdLst/>
            <a:ahLst/>
            <a:cxnLst/>
            <a:rect l="l" t="t" r="r" b="b"/>
            <a:pathLst>
              <a:path h="908684">
                <a:moveTo>
                  <a:pt x="0" y="908186"/>
                </a:moveTo>
                <a:lnTo>
                  <a:pt x="0" y="0"/>
                </a:lnTo>
              </a:path>
            </a:pathLst>
          </a:custGeom>
          <a:ln w="15316">
            <a:solidFill>
              <a:srgbClr val="9C202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87340" y="9655175"/>
            <a:ext cx="302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------------------------------------------</a:t>
            </a:r>
            <a:r>
              <a:rPr sz="1800" spc="-5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8939" y="9518015"/>
            <a:ext cx="3527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Discover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pre-generated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itineraries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top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famous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destinations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15830" y="9518015"/>
            <a:ext cx="7044055" cy="48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3410">
              <a:lnSpc>
                <a:spcPts val="1820"/>
              </a:lnSpc>
              <a:spcBef>
                <a:spcPts val="100"/>
              </a:spcBef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Proceed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itinerary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endParaRPr sz="1800">
              <a:latin typeface="Tahoma"/>
              <a:cs typeface="Tahoma"/>
            </a:endParaRPr>
          </a:p>
          <a:p>
            <a:pPr marL="38100">
              <a:lnSpc>
                <a:spcPts val="1820"/>
              </a:lnSpc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------------------------------------------</a:t>
            </a:r>
            <a:r>
              <a:rPr sz="180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r>
              <a:rPr sz="1800" spc="125" dirty="0">
                <a:solidFill>
                  <a:srgbClr val="9D2123"/>
                </a:solidFill>
                <a:latin typeface="Calibri"/>
                <a:cs typeface="Calibri"/>
              </a:rPr>
              <a:t>  </a:t>
            </a:r>
            <a:r>
              <a:rPr sz="2700" baseline="-21604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700" spc="15" baseline="-216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21604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2700" spc="15" baseline="-216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15" baseline="-21604" dirty="0">
                <a:solidFill>
                  <a:srgbClr val="FFFFFF"/>
                </a:solidFill>
                <a:latin typeface="Tahoma"/>
                <a:cs typeface="Tahoma"/>
              </a:rPr>
              <a:t>payments.</a:t>
            </a:r>
            <a:endParaRPr sz="2700" baseline="-21604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79450" y="1631950"/>
          <a:ext cx="16844008" cy="5333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4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7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5320">
                <a:tc>
                  <a:txBody>
                    <a:bodyPr/>
                    <a:lstStyle/>
                    <a:p>
                      <a:pPr marL="5372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FEATURE</a:t>
                      </a:r>
                      <a:endParaRPr sz="3200">
                        <a:latin typeface="Arial Black"/>
                        <a:cs typeface="Arial Black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REACH</a:t>
                      </a:r>
                      <a:endParaRPr sz="3200">
                        <a:latin typeface="Arial Black"/>
                        <a:cs typeface="Arial Black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IMPACT</a:t>
                      </a:r>
                      <a:endParaRPr sz="3200">
                        <a:latin typeface="Arial Black"/>
                        <a:cs typeface="Arial Black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CONFIDENCE</a:t>
                      </a:r>
                      <a:endParaRPr sz="3200">
                        <a:latin typeface="Arial Black"/>
                        <a:cs typeface="Arial Black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EFFORT</a:t>
                      </a:r>
                      <a:endParaRPr sz="3200">
                        <a:latin typeface="Arial Black"/>
                        <a:cs typeface="Arial Black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SCORE</a:t>
                      </a:r>
                      <a:endParaRPr sz="3200">
                        <a:latin typeface="Arial Black"/>
                        <a:cs typeface="Arial Black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355">
                <a:tc>
                  <a:txBody>
                    <a:bodyPr/>
                    <a:lstStyle/>
                    <a:p>
                      <a:pPr marL="820419" marR="495300" indent="-31686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Native</a:t>
                      </a:r>
                      <a:r>
                        <a:rPr sz="2400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App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with </a:t>
                      </a:r>
                      <a:r>
                        <a:rPr sz="2400" spc="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Uniform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UI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100%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990">
                <a:tc>
                  <a:txBody>
                    <a:bodyPr/>
                    <a:lstStyle/>
                    <a:p>
                      <a:pPr marL="189230" marR="181610" indent="2762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Common</a:t>
                      </a:r>
                      <a:r>
                        <a:rPr sz="24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Cart</a:t>
                      </a:r>
                      <a:r>
                        <a:rPr sz="24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&amp;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Unified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Orders</a:t>
                      </a:r>
                      <a:r>
                        <a:rPr sz="240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Page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3.5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4.5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90%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3.54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355">
                <a:tc>
                  <a:txBody>
                    <a:bodyPr/>
                    <a:lstStyle/>
                    <a:p>
                      <a:pPr marL="1024255" marR="1016000" indent="95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Referral Scheme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65%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2.5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3.12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355">
                <a:tc>
                  <a:txBody>
                    <a:bodyPr/>
                    <a:lstStyle/>
                    <a:p>
                      <a:pPr marL="979169" marR="694055" indent="-27749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2400" spc="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Membership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Program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3.5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70%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2.5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2.94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990">
                <a:tc>
                  <a:txBody>
                    <a:bodyPr/>
                    <a:lstStyle/>
                    <a:p>
                      <a:pPr marL="1043305" marR="536575" indent="-499109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4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Travel/Itinerary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Planner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60%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1.8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659765" y="6935836"/>
            <a:ext cx="4675505" cy="2932430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400"/>
              </a:spcBef>
            </a:pPr>
            <a:r>
              <a:rPr sz="4000" dirty="0">
                <a:solidFill>
                  <a:srgbClr val="FFC000"/>
                </a:solidFill>
                <a:latin typeface="Tahoma"/>
                <a:cs typeface="Tahoma"/>
              </a:rPr>
              <a:t>Scoring</a:t>
            </a:r>
            <a:r>
              <a:rPr sz="4000" spc="2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4000" spc="-520" dirty="0">
                <a:solidFill>
                  <a:srgbClr val="FFC000"/>
                </a:solidFill>
                <a:latin typeface="Tahoma"/>
                <a:cs typeface="Tahoma"/>
              </a:rPr>
              <a:t>:</a:t>
            </a:r>
            <a:endParaRPr sz="4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Reach</a:t>
            </a:r>
            <a:r>
              <a:rPr sz="2400" spc="-1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92D050"/>
                </a:solidFill>
                <a:latin typeface="Tahoma"/>
                <a:cs typeface="Tahoma"/>
              </a:rPr>
              <a:t>(R),</a:t>
            </a:r>
            <a:r>
              <a:rPr sz="2400" spc="-1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Impact</a:t>
            </a:r>
            <a:r>
              <a:rPr sz="2400" spc="-10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270" dirty="0">
                <a:solidFill>
                  <a:srgbClr val="92D050"/>
                </a:solidFill>
                <a:latin typeface="Tahoma"/>
                <a:cs typeface="Tahoma"/>
              </a:rPr>
              <a:t>(I),</a:t>
            </a:r>
            <a:r>
              <a:rPr sz="2400" spc="-10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Effort</a:t>
            </a:r>
            <a:r>
              <a:rPr sz="2400" spc="-10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92D050"/>
                </a:solidFill>
                <a:latin typeface="Tahoma"/>
                <a:cs typeface="Tahoma"/>
              </a:rPr>
              <a:t>(E)</a:t>
            </a:r>
            <a:r>
              <a:rPr sz="2400" spc="-10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285" dirty="0">
                <a:solidFill>
                  <a:srgbClr val="92D050"/>
                </a:solidFill>
                <a:latin typeface="Tahoma"/>
                <a:cs typeface="Tahoma"/>
              </a:rPr>
              <a:t>:</a:t>
            </a:r>
            <a:r>
              <a:rPr sz="2400" spc="-10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92D050"/>
                </a:solidFill>
                <a:latin typeface="Tahoma"/>
                <a:cs typeface="Tahoma"/>
              </a:rPr>
              <a:t>1-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5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8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High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8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Moderate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8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Low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8540" y="8009890"/>
            <a:ext cx="497649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Confidence:</a:t>
            </a:r>
            <a:r>
              <a:rPr sz="2400" spc="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92D050"/>
                </a:solidFill>
                <a:latin typeface="Tahoma"/>
                <a:cs typeface="Tahoma"/>
              </a:rPr>
              <a:t>0-</a:t>
            </a:r>
            <a:r>
              <a:rPr sz="2400" spc="-20" dirty="0">
                <a:solidFill>
                  <a:srgbClr val="92D050"/>
                </a:solidFill>
                <a:latin typeface="Tahoma"/>
                <a:cs typeface="Tahoma"/>
              </a:rPr>
              <a:t>100%</a:t>
            </a:r>
            <a:endParaRPr sz="2400">
              <a:latin typeface="Tahoma"/>
              <a:cs typeface="Tahoma"/>
            </a:endParaRPr>
          </a:p>
          <a:p>
            <a:pPr marL="12700" marR="1062355">
              <a:lnSpc>
                <a:spcPct val="100000"/>
              </a:lnSpc>
              <a:spcBef>
                <a:spcPts val="2880"/>
              </a:spcBef>
            </a:pP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100%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8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High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Confidence 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75% </a:t>
            </a:r>
            <a:r>
              <a:rPr sz="2400" spc="-38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Moderate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Confidence 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50%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8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Low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Confidence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&lt;50%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8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Avoid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Implementing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64938" y="8940800"/>
            <a:ext cx="1625600" cy="635000"/>
          </a:xfrm>
          <a:custGeom>
            <a:avLst/>
            <a:gdLst/>
            <a:ahLst/>
            <a:cxnLst/>
            <a:rect l="l" t="t" r="r" b="b"/>
            <a:pathLst>
              <a:path w="1625600" h="635000">
                <a:moveTo>
                  <a:pt x="1625561" y="317500"/>
                </a:moveTo>
                <a:lnTo>
                  <a:pt x="1338719" y="25400"/>
                </a:lnTo>
                <a:lnTo>
                  <a:pt x="1334998" y="21678"/>
                </a:lnTo>
                <a:lnTo>
                  <a:pt x="1308061" y="0"/>
                </a:lnTo>
                <a:lnTo>
                  <a:pt x="12661" y="0"/>
                </a:lnTo>
                <a:lnTo>
                  <a:pt x="10426" y="241"/>
                </a:lnTo>
                <a:lnTo>
                  <a:pt x="10109" y="241"/>
                </a:lnTo>
                <a:lnTo>
                  <a:pt x="0" y="11798"/>
                </a:lnTo>
                <a:lnTo>
                  <a:pt x="88" y="14503"/>
                </a:lnTo>
                <a:lnTo>
                  <a:pt x="762" y="17132"/>
                </a:lnTo>
                <a:lnTo>
                  <a:pt x="1981" y="19570"/>
                </a:lnTo>
                <a:lnTo>
                  <a:pt x="3683" y="21678"/>
                </a:lnTo>
                <a:lnTo>
                  <a:pt x="299504" y="317500"/>
                </a:lnTo>
                <a:lnTo>
                  <a:pt x="3683" y="613321"/>
                </a:lnTo>
                <a:lnTo>
                  <a:pt x="1981" y="615429"/>
                </a:lnTo>
                <a:lnTo>
                  <a:pt x="762" y="617867"/>
                </a:lnTo>
                <a:lnTo>
                  <a:pt x="88" y="620496"/>
                </a:lnTo>
                <a:lnTo>
                  <a:pt x="0" y="623201"/>
                </a:lnTo>
                <a:lnTo>
                  <a:pt x="482" y="625881"/>
                </a:lnTo>
                <a:lnTo>
                  <a:pt x="12661" y="635000"/>
                </a:lnTo>
                <a:lnTo>
                  <a:pt x="1308061" y="635000"/>
                </a:lnTo>
                <a:lnTo>
                  <a:pt x="1311059" y="634707"/>
                </a:lnTo>
                <a:lnTo>
                  <a:pt x="1310703" y="634707"/>
                </a:lnTo>
                <a:lnTo>
                  <a:pt x="1312926" y="634034"/>
                </a:lnTo>
                <a:lnTo>
                  <a:pt x="1315123" y="632853"/>
                </a:lnTo>
                <a:lnTo>
                  <a:pt x="1317040" y="631278"/>
                </a:lnTo>
                <a:lnTo>
                  <a:pt x="1334998" y="613321"/>
                </a:lnTo>
                <a:lnTo>
                  <a:pt x="1338719" y="609600"/>
                </a:lnTo>
                <a:lnTo>
                  <a:pt x="1621840" y="326478"/>
                </a:lnTo>
                <a:lnTo>
                  <a:pt x="1623415" y="324561"/>
                </a:lnTo>
                <a:lnTo>
                  <a:pt x="1624596" y="322364"/>
                </a:lnTo>
                <a:lnTo>
                  <a:pt x="1625320" y="319976"/>
                </a:lnTo>
                <a:lnTo>
                  <a:pt x="1625561" y="317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59739" y="7984490"/>
            <a:ext cx="44551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Final</a:t>
            </a:r>
            <a:r>
              <a:rPr sz="2400" spc="-14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Score:</a:t>
            </a:r>
            <a:endParaRPr sz="2400">
              <a:latin typeface="Tahoma"/>
              <a:cs typeface="Tahoma"/>
            </a:endParaRPr>
          </a:p>
          <a:p>
            <a:pPr marL="502284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Reach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Impact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Confidence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43810" y="9447530"/>
            <a:ext cx="775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Effort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411200" y="9321800"/>
            <a:ext cx="4419600" cy="25400"/>
          </a:xfrm>
          <a:custGeom>
            <a:avLst/>
            <a:gdLst/>
            <a:ahLst/>
            <a:cxnLst/>
            <a:rect l="l" t="t" r="r" b="b"/>
            <a:pathLst>
              <a:path w="4419600" h="25400">
                <a:moveTo>
                  <a:pt x="4419600" y="25400"/>
                </a:moveTo>
                <a:lnTo>
                  <a:pt x="0" y="25400"/>
                </a:lnTo>
                <a:lnTo>
                  <a:pt x="0" y="0"/>
                </a:lnTo>
                <a:lnTo>
                  <a:pt x="4419600" y="0"/>
                </a:lnTo>
                <a:lnTo>
                  <a:pt x="441960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9740" y="194629"/>
            <a:ext cx="10436860" cy="130238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pc="90" dirty="0"/>
              <a:t>F</a:t>
            </a:r>
            <a:r>
              <a:rPr spc="85" dirty="0"/>
              <a:t>E</a:t>
            </a:r>
            <a:r>
              <a:rPr spc="-545" dirty="0"/>
              <a:t>A</a:t>
            </a:r>
            <a:r>
              <a:rPr spc="85" dirty="0"/>
              <a:t>T</a:t>
            </a:r>
            <a:r>
              <a:rPr lang="en-IN" spc="95" dirty="0"/>
              <a:t>U</a:t>
            </a:r>
            <a:r>
              <a:rPr spc="95" dirty="0"/>
              <a:t>RE</a:t>
            </a:r>
            <a:r>
              <a:rPr spc="175" dirty="0"/>
              <a:t> </a:t>
            </a:r>
            <a:r>
              <a:rPr spc="45" dirty="0"/>
              <a:t>P</a:t>
            </a:r>
            <a:r>
              <a:rPr spc="50" dirty="0"/>
              <a:t>R</a:t>
            </a:r>
            <a:r>
              <a:rPr spc="45" dirty="0"/>
              <a:t>O</a:t>
            </a:r>
            <a:r>
              <a:rPr spc="50" dirty="0"/>
              <a:t>R</a:t>
            </a:r>
            <a:r>
              <a:rPr lang="en-IN" spc="50" dirty="0"/>
              <a:t>I</a:t>
            </a:r>
            <a:r>
              <a:rPr spc="40" dirty="0"/>
              <a:t>T</a:t>
            </a:r>
            <a:r>
              <a:rPr lang="en-IN" spc="45" dirty="0"/>
              <a:t>I</a:t>
            </a:r>
            <a:r>
              <a:rPr spc="-100" dirty="0"/>
              <a:t>S</a:t>
            </a:r>
            <a:r>
              <a:rPr spc="-590" dirty="0"/>
              <a:t>A</a:t>
            </a:r>
            <a:r>
              <a:rPr spc="40" dirty="0"/>
              <a:t>T</a:t>
            </a:r>
            <a:r>
              <a:rPr lang="en-IN" spc="40" dirty="0"/>
              <a:t>I</a:t>
            </a:r>
            <a:r>
              <a:rPr spc="45" dirty="0"/>
              <a:t>O</a:t>
            </a:r>
            <a:r>
              <a:rPr lang="en-IN" spc="50" dirty="0"/>
              <a:t>N</a:t>
            </a:r>
            <a:endParaRPr spc="50" dirty="0"/>
          </a:p>
          <a:p>
            <a:pPr marL="241300">
              <a:lnSpc>
                <a:spcPct val="100000"/>
              </a:lnSpc>
              <a:spcBef>
                <a:spcPts val="340"/>
              </a:spcBef>
            </a:pPr>
            <a:r>
              <a:rPr sz="2800" spc="-10" dirty="0"/>
              <a:t>RICE</a:t>
            </a:r>
            <a:r>
              <a:rPr sz="2800" spc="-180" dirty="0"/>
              <a:t> </a:t>
            </a:r>
            <a:r>
              <a:rPr sz="2800" spc="-10" dirty="0"/>
              <a:t>FRAMEWORK</a:t>
            </a:r>
            <a:endParaRPr sz="2800" dirty="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F</a:t>
            </a:r>
            <a:r>
              <a:rPr spc="85" dirty="0"/>
              <a:t>E</a:t>
            </a:r>
            <a:r>
              <a:rPr spc="-545" dirty="0"/>
              <a:t>A</a:t>
            </a:r>
            <a:r>
              <a:rPr spc="85" dirty="0"/>
              <a:t>T</a:t>
            </a:r>
            <a:r>
              <a:rPr lang="en-IN" spc="95" dirty="0"/>
              <a:t>U</a:t>
            </a:r>
            <a:r>
              <a:rPr spc="95" dirty="0"/>
              <a:t>RE</a:t>
            </a:r>
            <a:r>
              <a:rPr spc="175" dirty="0"/>
              <a:t> </a:t>
            </a:r>
            <a:r>
              <a:rPr spc="45" dirty="0"/>
              <a:t>P</a:t>
            </a:r>
            <a:r>
              <a:rPr spc="50" dirty="0"/>
              <a:t>R</a:t>
            </a:r>
            <a:r>
              <a:rPr lang="en-IN" spc="45" dirty="0"/>
              <a:t>I</a:t>
            </a:r>
            <a:r>
              <a:rPr spc="45" dirty="0"/>
              <a:t>O</a:t>
            </a:r>
            <a:r>
              <a:rPr spc="50" dirty="0"/>
              <a:t>R</a:t>
            </a:r>
            <a:r>
              <a:rPr lang="en-IN" spc="45" dirty="0"/>
              <a:t>I</a:t>
            </a:r>
            <a:r>
              <a:rPr spc="40" dirty="0"/>
              <a:t>T</a:t>
            </a:r>
            <a:r>
              <a:rPr lang="en-IN" spc="40" dirty="0"/>
              <a:t>I</a:t>
            </a:r>
            <a:r>
              <a:rPr spc="-100" dirty="0"/>
              <a:t>S</a:t>
            </a:r>
            <a:r>
              <a:rPr spc="-590" dirty="0"/>
              <a:t>A</a:t>
            </a:r>
            <a:r>
              <a:rPr spc="40" dirty="0"/>
              <a:t>T</a:t>
            </a:r>
            <a:r>
              <a:rPr lang="en-IN" spc="45" dirty="0"/>
              <a:t>I</a:t>
            </a:r>
            <a:r>
              <a:rPr spc="45" dirty="0"/>
              <a:t>O</a:t>
            </a:r>
            <a:r>
              <a:rPr lang="en-IN" spc="50" dirty="0"/>
              <a:t>N</a:t>
            </a:r>
            <a:endParaRPr spc="50" dirty="0"/>
          </a:p>
        </p:txBody>
      </p:sp>
      <p:sp>
        <p:nvSpPr>
          <p:cNvPr id="3" name="object 3"/>
          <p:cNvSpPr/>
          <p:nvPr/>
        </p:nvSpPr>
        <p:spPr>
          <a:xfrm>
            <a:off x="4565650" y="1250949"/>
            <a:ext cx="8601710" cy="5805170"/>
          </a:xfrm>
          <a:custGeom>
            <a:avLst/>
            <a:gdLst/>
            <a:ahLst/>
            <a:cxnLst/>
            <a:rect l="l" t="t" r="r" b="b"/>
            <a:pathLst>
              <a:path w="8601710" h="5805170">
                <a:moveTo>
                  <a:pt x="8601710" y="6350"/>
                </a:moveTo>
                <a:lnTo>
                  <a:pt x="8595360" y="6350"/>
                </a:lnTo>
                <a:lnTo>
                  <a:pt x="8595360" y="0"/>
                </a:lnTo>
                <a:lnTo>
                  <a:pt x="8589010" y="0"/>
                </a:lnTo>
                <a:lnTo>
                  <a:pt x="8589010" y="12700"/>
                </a:lnTo>
                <a:lnTo>
                  <a:pt x="8589010" y="2883535"/>
                </a:lnTo>
                <a:lnTo>
                  <a:pt x="8589010" y="2921635"/>
                </a:lnTo>
                <a:lnTo>
                  <a:pt x="8589010" y="5792470"/>
                </a:lnTo>
                <a:lnTo>
                  <a:pt x="4307205" y="5792470"/>
                </a:lnTo>
                <a:lnTo>
                  <a:pt x="4307205" y="2921635"/>
                </a:lnTo>
                <a:lnTo>
                  <a:pt x="8589010" y="2921635"/>
                </a:lnTo>
                <a:lnTo>
                  <a:pt x="8589010" y="2883535"/>
                </a:lnTo>
                <a:lnTo>
                  <a:pt x="4307205" y="2883535"/>
                </a:lnTo>
                <a:lnTo>
                  <a:pt x="4307205" y="12700"/>
                </a:lnTo>
                <a:lnTo>
                  <a:pt x="8589010" y="12700"/>
                </a:lnTo>
                <a:lnTo>
                  <a:pt x="8589010" y="0"/>
                </a:lnTo>
                <a:lnTo>
                  <a:pt x="4294505" y="0"/>
                </a:lnTo>
                <a:lnTo>
                  <a:pt x="4294505" y="12700"/>
                </a:lnTo>
                <a:lnTo>
                  <a:pt x="4294505" y="2883535"/>
                </a:lnTo>
                <a:lnTo>
                  <a:pt x="4294505" y="2921635"/>
                </a:lnTo>
                <a:lnTo>
                  <a:pt x="4294505" y="5792470"/>
                </a:lnTo>
                <a:lnTo>
                  <a:pt x="12700" y="5792470"/>
                </a:lnTo>
                <a:lnTo>
                  <a:pt x="12700" y="2921635"/>
                </a:lnTo>
                <a:lnTo>
                  <a:pt x="4294505" y="2921635"/>
                </a:lnTo>
                <a:lnTo>
                  <a:pt x="4294505" y="2883535"/>
                </a:lnTo>
                <a:lnTo>
                  <a:pt x="12700" y="2883535"/>
                </a:lnTo>
                <a:lnTo>
                  <a:pt x="12700" y="12700"/>
                </a:lnTo>
                <a:lnTo>
                  <a:pt x="4294505" y="12700"/>
                </a:lnTo>
                <a:lnTo>
                  <a:pt x="4294505" y="0"/>
                </a:lnTo>
                <a:lnTo>
                  <a:pt x="6350" y="0"/>
                </a:lnTo>
                <a:lnTo>
                  <a:pt x="6350" y="6350"/>
                </a:lnTo>
                <a:lnTo>
                  <a:pt x="0" y="6350"/>
                </a:lnTo>
                <a:lnTo>
                  <a:pt x="0" y="5798820"/>
                </a:lnTo>
                <a:lnTo>
                  <a:pt x="6350" y="5798820"/>
                </a:lnTo>
                <a:lnTo>
                  <a:pt x="6350" y="5805170"/>
                </a:lnTo>
                <a:lnTo>
                  <a:pt x="8595360" y="5805170"/>
                </a:lnTo>
                <a:lnTo>
                  <a:pt x="8595360" y="5798820"/>
                </a:lnTo>
                <a:lnTo>
                  <a:pt x="8601710" y="5798820"/>
                </a:lnTo>
                <a:lnTo>
                  <a:pt x="8601710" y="6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50740" y="1287144"/>
            <a:ext cx="1127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Big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Bets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2855" y="1287144"/>
            <a:ext cx="4281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03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Quick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Wins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0740" y="4183379"/>
            <a:ext cx="152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Money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Pits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07240" y="4183379"/>
            <a:ext cx="875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Fill-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4400" y="1790700"/>
            <a:ext cx="2101850" cy="649605"/>
          </a:xfrm>
          <a:prstGeom prst="rect">
            <a:avLst/>
          </a:prstGeom>
          <a:solidFill>
            <a:srgbClr val="FFC000">
              <a:alpha val="74899"/>
            </a:srgbClr>
          </a:solidFill>
        </p:spPr>
        <p:txBody>
          <a:bodyPr vert="horz" wrap="square" lIns="0" tIns="39370" rIns="0" bIns="0" rtlCol="0">
            <a:spAutoFit/>
          </a:bodyPr>
          <a:lstStyle/>
          <a:p>
            <a:pPr marL="421005" marR="149860" indent="-265430">
              <a:lnSpc>
                <a:spcPct val="100000"/>
              </a:lnSpc>
              <a:spcBef>
                <a:spcPts val="310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Native</a:t>
            </a:r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Uniform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UI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444" y="2552700"/>
            <a:ext cx="2520950" cy="708660"/>
          </a:xfrm>
          <a:custGeom>
            <a:avLst/>
            <a:gdLst/>
            <a:ahLst/>
            <a:cxnLst/>
            <a:rect l="l" t="t" r="r" b="b"/>
            <a:pathLst>
              <a:path w="2520950" h="708660">
                <a:moveTo>
                  <a:pt x="2520696" y="708660"/>
                </a:moveTo>
                <a:lnTo>
                  <a:pt x="0" y="708660"/>
                </a:lnTo>
                <a:lnTo>
                  <a:pt x="0" y="0"/>
                </a:lnTo>
                <a:lnTo>
                  <a:pt x="2520696" y="0"/>
                </a:lnTo>
                <a:lnTo>
                  <a:pt x="2520696" y="708660"/>
                </a:lnTo>
                <a:close/>
              </a:path>
            </a:pathLst>
          </a:custGeom>
          <a:solidFill>
            <a:srgbClr val="FFC000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47359" y="2582545"/>
            <a:ext cx="23406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0825">
              <a:lnSpc>
                <a:spcPct val="100000"/>
              </a:lnSpc>
              <a:spcBef>
                <a:spcPts val="105"/>
              </a:spcBef>
            </a:pP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Common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cart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ahoma"/>
                <a:cs typeface="Tahoma"/>
              </a:rPr>
              <a:t>&amp;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Unified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Orders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82200" y="3771900"/>
            <a:ext cx="1268095" cy="649605"/>
          </a:xfrm>
          <a:custGeom>
            <a:avLst/>
            <a:gdLst/>
            <a:ahLst/>
            <a:cxnLst/>
            <a:rect l="l" t="t" r="r" b="b"/>
            <a:pathLst>
              <a:path w="1268095" h="649604">
                <a:moveTo>
                  <a:pt x="1267968" y="649224"/>
                </a:moveTo>
                <a:lnTo>
                  <a:pt x="0" y="649224"/>
                </a:lnTo>
                <a:lnTo>
                  <a:pt x="0" y="0"/>
                </a:lnTo>
                <a:lnTo>
                  <a:pt x="1267968" y="0"/>
                </a:lnTo>
                <a:lnTo>
                  <a:pt x="1267968" y="649224"/>
                </a:lnTo>
                <a:close/>
              </a:path>
            </a:pathLst>
          </a:custGeom>
          <a:solidFill>
            <a:srgbClr val="FFC000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82200" y="3764279"/>
            <a:ext cx="1268095" cy="370205"/>
          </a:xfrm>
          <a:prstGeom prst="rect">
            <a:avLst/>
          </a:prstGeom>
          <a:solidFill>
            <a:srgbClr val="FFC000">
              <a:alpha val="74899"/>
            </a:srgbClr>
          </a:solidFill>
        </p:spPr>
        <p:txBody>
          <a:bodyPr vert="horz" wrap="square" lIns="0" tIns="5080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400"/>
              </a:spcBef>
            </a:pP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Referral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82200" y="4172584"/>
            <a:ext cx="1268095" cy="241300"/>
          </a:xfrm>
          <a:prstGeom prst="rect">
            <a:avLst/>
          </a:prstGeom>
          <a:solidFill>
            <a:srgbClr val="FFC000">
              <a:alpha val="748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75895">
              <a:lnSpc>
                <a:spcPts val="1895"/>
              </a:lnSpc>
            </a:pP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Scheme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53400" y="3009900"/>
            <a:ext cx="1963420" cy="649605"/>
          </a:xfrm>
          <a:custGeom>
            <a:avLst/>
            <a:gdLst/>
            <a:ahLst/>
            <a:cxnLst/>
            <a:rect l="l" t="t" r="r" b="b"/>
            <a:pathLst>
              <a:path w="1963420" h="649604">
                <a:moveTo>
                  <a:pt x="1962911" y="649224"/>
                </a:moveTo>
                <a:lnTo>
                  <a:pt x="0" y="649224"/>
                </a:lnTo>
                <a:lnTo>
                  <a:pt x="0" y="0"/>
                </a:lnTo>
                <a:lnTo>
                  <a:pt x="1962911" y="0"/>
                </a:lnTo>
                <a:lnTo>
                  <a:pt x="1962911" y="649224"/>
                </a:lnTo>
                <a:close/>
              </a:path>
            </a:pathLst>
          </a:custGeom>
          <a:solidFill>
            <a:srgbClr val="FFC000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94065" y="3039745"/>
            <a:ext cx="14808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4475" marR="5080" indent="-23241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Membership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Program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79080" y="3756659"/>
            <a:ext cx="1923414" cy="649605"/>
          </a:xfrm>
          <a:custGeom>
            <a:avLst/>
            <a:gdLst/>
            <a:ahLst/>
            <a:cxnLst/>
            <a:rect l="l" t="t" r="r" b="b"/>
            <a:pathLst>
              <a:path w="1923415" h="649604">
                <a:moveTo>
                  <a:pt x="1923287" y="649224"/>
                </a:moveTo>
                <a:lnTo>
                  <a:pt x="0" y="649224"/>
                </a:lnTo>
                <a:lnTo>
                  <a:pt x="0" y="0"/>
                </a:lnTo>
                <a:lnTo>
                  <a:pt x="1923287" y="0"/>
                </a:lnTo>
                <a:lnTo>
                  <a:pt x="1923287" y="649224"/>
                </a:lnTo>
                <a:close/>
              </a:path>
            </a:pathLst>
          </a:custGeom>
          <a:solidFill>
            <a:srgbClr val="FFC000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66709" y="3787140"/>
            <a:ext cx="17481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2434" marR="5080" indent="-419734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Travel/Itinerary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Planner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01938" y="8940800"/>
            <a:ext cx="1625600" cy="635000"/>
          </a:xfrm>
          <a:custGeom>
            <a:avLst/>
            <a:gdLst/>
            <a:ahLst/>
            <a:cxnLst/>
            <a:rect l="l" t="t" r="r" b="b"/>
            <a:pathLst>
              <a:path w="1625600" h="635000">
                <a:moveTo>
                  <a:pt x="1625561" y="317500"/>
                </a:moveTo>
                <a:lnTo>
                  <a:pt x="1338719" y="25400"/>
                </a:lnTo>
                <a:lnTo>
                  <a:pt x="1334998" y="21678"/>
                </a:lnTo>
                <a:lnTo>
                  <a:pt x="1308061" y="0"/>
                </a:lnTo>
                <a:lnTo>
                  <a:pt x="12661" y="0"/>
                </a:lnTo>
                <a:lnTo>
                  <a:pt x="10426" y="241"/>
                </a:lnTo>
                <a:lnTo>
                  <a:pt x="10109" y="241"/>
                </a:lnTo>
                <a:lnTo>
                  <a:pt x="0" y="11798"/>
                </a:lnTo>
                <a:lnTo>
                  <a:pt x="88" y="14503"/>
                </a:lnTo>
                <a:lnTo>
                  <a:pt x="762" y="17132"/>
                </a:lnTo>
                <a:lnTo>
                  <a:pt x="1981" y="19570"/>
                </a:lnTo>
                <a:lnTo>
                  <a:pt x="3683" y="21678"/>
                </a:lnTo>
                <a:lnTo>
                  <a:pt x="299504" y="317500"/>
                </a:lnTo>
                <a:lnTo>
                  <a:pt x="3683" y="613321"/>
                </a:lnTo>
                <a:lnTo>
                  <a:pt x="1981" y="615429"/>
                </a:lnTo>
                <a:lnTo>
                  <a:pt x="762" y="617867"/>
                </a:lnTo>
                <a:lnTo>
                  <a:pt x="88" y="620496"/>
                </a:lnTo>
                <a:lnTo>
                  <a:pt x="0" y="623201"/>
                </a:lnTo>
                <a:lnTo>
                  <a:pt x="482" y="625881"/>
                </a:lnTo>
                <a:lnTo>
                  <a:pt x="12661" y="635000"/>
                </a:lnTo>
                <a:lnTo>
                  <a:pt x="1308061" y="635000"/>
                </a:lnTo>
                <a:lnTo>
                  <a:pt x="1311059" y="634707"/>
                </a:lnTo>
                <a:lnTo>
                  <a:pt x="1310703" y="634707"/>
                </a:lnTo>
                <a:lnTo>
                  <a:pt x="1312926" y="634034"/>
                </a:lnTo>
                <a:lnTo>
                  <a:pt x="1315123" y="632853"/>
                </a:lnTo>
                <a:lnTo>
                  <a:pt x="1317040" y="631278"/>
                </a:lnTo>
                <a:lnTo>
                  <a:pt x="1334998" y="613321"/>
                </a:lnTo>
                <a:lnTo>
                  <a:pt x="1338719" y="609600"/>
                </a:lnTo>
                <a:lnTo>
                  <a:pt x="1621840" y="326478"/>
                </a:lnTo>
                <a:lnTo>
                  <a:pt x="1623415" y="324561"/>
                </a:lnTo>
                <a:lnTo>
                  <a:pt x="1624596" y="322364"/>
                </a:lnTo>
                <a:lnTo>
                  <a:pt x="1625320" y="319976"/>
                </a:lnTo>
                <a:lnTo>
                  <a:pt x="1625561" y="317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17138" y="8940800"/>
            <a:ext cx="1625600" cy="635000"/>
          </a:xfrm>
          <a:custGeom>
            <a:avLst/>
            <a:gdLst/>
            <a:ahLst/>
            <a:cxnLst/>
            <a:rect l="l" t="t" r="r" b="b"/>
            <a:pathLst>
              <a:path w="1625600" h="635000">
                <a:moveTo>
                  <a:pt x="1625561" y="317500"/>
                </a:moveTo>
                <a:lnTo>
                  <a:pt x="1338719" y="25400"/>
                </a:lnTo>
                <a:lnTo>
                  <a:pt x="1334998" y="21678"/>
                </a:lnTo>
                <a:lnTo>
                  <a:pt x="1308061" y="0"/>
                </a:lnTo>
                <a:lnTo>
                  <a:pt x="12661" y="0"/>
                </a:lnTo>
                <a:lnTo>
                  <a:pt x="10426" y="241"/>
                </a:lnTo>
                <a:lnTo>
                  <a:pt x="10109" y="241"/>
                </a:lnTo>
                <a:lnTo>
                  <a:pt x="0" y="11798"/>
                </a:lnTo>
                <a:lnTo>
                  <a:pt x="88" y="14503"/>
                </a:lnTo>
                <a:lnTo>
                  <a:pt x="762" y="17132"/>
                </a:lnTo>
                <a:lnTo>
                  <a:pt x="1981" y="19570"/>
                </a:lnTo>
                <a:lnTo>
                  <a:pt x="3683" y="21678"/>
                </a:lnTo>
                <a:lnTo>
                  <a:pt x="299504" y="317500"/>
                </a:lnTo>
                <a:lnTo>
                  <a:pt x="3683" y="613321"/>
                </a:lnTo>
                <a:lnTo>
                  <a:pt x="1981" y="615429"/>
                </a:lnTo>
                <a:lnTo>
                  <a:pt x="762" y="617867"/>
                </a:lnTo>
                <a:lnTo>
                  <a:pt x="88" y="620496"/>
                </a:lnTo>
                <a:lnTo>
                  <a:pt x="0" y="623201"/>
                </a:lnTo>
                <a:lnTo>
                  <a:pt x="482" y="625881"/>
                </a:lnTo>
                <a:lnTo>
                  <a:pt x="12661" y="635000"/>
                </a:lnTo>
                <a:lnTo>
                  <a:pt x="1308061" y="635000"/>
                </a:lnTo>
                <a:lnTo>
                  <a:pt x="1311059" y="634707"/>
                </a:lnTo>
                <a:lnTo>
                  <a:pt x="1310703" y="634707"/>
                </a:lnTo>
                <a:lnTo>
                  <a:pt x="1312926" y="634034"/>
                </a:lnTo>
                <a:lnTo>
                  <a:pt x="1315123" y="632853"/>
                </a:lnTo>
                <a:lnTo>
                  <a:pt x="1317040" y="631278"/>
                </a:lnTo>
                <a:lnTo>
                  <a:pt x="1334998" y="613321"/>
                </a:lnTo>
                <a:lnTo>
                  <a:pt x="1338719" y="609600"/>
                </a:lnTo>
                <a:lnTo>
                  <a:pt x="1621840" y="326478"/>
                </a:lnTo>
                <a:lnTo>
                  <a:pt x="1623415" y="324561"/>
                </a:lnTo>
                <a:lnTo>
                  <a:pt x="1624596" y="322364"/>
                </a:lnTo>
                <a:lnTo>
                  <a:pt x="1625320" y="319976"/>
                </a:lnTo>
                <a:lnTo>
                  <a:pt x="1625561" y="317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93218" y="8940800"/>
            <a:ext cx="1625600" cy="635000"/>
          </a:xfrm>
          <a:custGeom>
            <a:avLst/>
            <a:gdLst/>
            <a:ahLst/>
            <a:cxnLst/>
            <a:rect l="l" t="t" r="r" b="b"/>
            <a:pathLst>
              <a:path w="1625600" h="635000">
                <a:moveTo>
                  <a:pt x="1625561" y="317500"/>
                </a:moveTo>
                <a:lnTo>
                  <a:pt x="1338719" y="25400"/>
                </a:lnTo>
                <a:lnTo>
                  <a:pt x="1334998" y="21678"/>
                </a:lnTo>
                <a:lnTo>
                  <a:pt x="1308061" y="0"/>
                </a:lnTo>
                <a:lnTo>
                  <a:pt x="12661" y="0"/>
                </a:lnTo>
                <a:lnTo>
                  <a:pt x="10426" y="241"/>
                </a:lnTo>
                <a:lnTo>
                  <a:pt x="10109" y="241"/>
                </a:lnTo>
                <a:lnTo>
                  <a:pt x="0" y="11798"/>
                </a:lnTo>
                <a:lnTo>
                  <a:pt x="88" y="14503"/>
                </a:lnTo>
                <a:lnTo>
                  <a:pt x="762" y="17132"/>
                </a:lnTo>
                <a:lnTo>
                  <a:pt x="1981" y="19570"/>
                </a:lnTo>
                <a:lnTo>
                  <a:pt x="3683" y="21678"/>
                </a:lnTo>
                <a:lnTo>
                  <a:pt x="299504" y="317500"/>
                </a:lnTo>
                <a:lnTo>
                  <a:pt x="3683" y="613321"/>
                </a:lnTo>
                <a:lnTo>
                  <a:pt x="1981" y="615429"/>
                </a:lnTo>
                <a:lnTo>
                  <a:pt x="762" y="617867"/>
                </a:lnTo>
                <a:lnTo>
                  <a:pt x="88" y="620496"/>
                </a:lnTo>
                <a:lnTo>
                  <a:pt x="0" y="623201"/>
                </a:lnTo>
                <a:lnTo>
                  <a:pt x="469" y="625881"/>
                </a:lnTo>
                <a:lnTo>
                  <a:pt x="12661" y="635000"/>
                </a:lnTo>
                <a:lnTo>
                  <a:pt x="1308061" y="635000"/>
                </a:lnTo>
                <a:lnTo>
                  <a:pt x="1311059" y="634707"/>
                </a:lnTo>
                <a:lnTo>
                  <a:pt x="1310703" y="634707"/>
                </a:lnTo>
                <a:lnTo>
                  <a:pt x="1312926" y="634034"/>
                </a:lnTo>
                <a:lnTo>
                  <a:pt x="1315123" y="632853"/>
                </a:lnTo>
                <a:lnTo>
                  <a:pt x="1317040" y="631278"/>
                </a:lnTo>
                <a:lnTo>
                  <a:pt x="1334998" y="613321"/>
                </a:lnTo>
                <a:lnTo>
                  <a:pt x="1338719" y="609600"/>
                </a:lnTo>
                <a:lnTo>
                  <a:pt x="1621840" y="326478"/>
                </a:lnTo>
                <a:lnTo>
                  <a:pt x="1623415" y="324561"/>
                </a:lnTo>
                <a:lnTo>
                  <a:pt x="1624596" y="322364"/>
                </a:lnTo>
                <a:lnTo>
                  <a:pt x="1625320" y="319976"/>
                </a:lnTo>
                <a:lnTo>
                  <a:pt x="1625561" y="317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855738" y="8940800"/>
            <a:ext cx="1625600" cy="635000"/>
          </a:xfrm>
          <a:custGeom>
            <a:avLst/>
            <a:gdLst/>
            <a:ahLst/>
            <a:cxnLst/>
            <a:rect l="l" t="t" r="r" b="b"/>
            <a:pathLst>
              <a:path w="1625600" h="635000">
                <a:moveTo>
                  <a:pt x="1625561" y="317500"/>
                </a:moveTo>
                <a:lnTo>
                  <a:pt x="1338719" y="25400"/>
                </a:lnTo>
                <a:lnTo>
                  <a:pt x="1334998" y="21678"/>
                </a:lnTo>
                <a:lnTo>
                  <a:pt x="1308061" y="0"/>
                </a:lnTo>
                <a:lnTo>
                  <a:pt x="12661" y="0"/>
                </a:lnTo>
                <a:lnTo>
                  <a:pt x="10426" y="241"/>
                </a:lnTo>
                <a:lnTo>
                  <a:pt x="10109" y="241"/>
                </a:lnTo>
                <a:lnTo>
                  <a:pt x="0" y="11798"/>
                </a:lnTo>
                <a:lnTo>
                  <a:pt x="88" y="14503"/>
                </a:lnTo>
                <a:lnTo>
                  <a:pt x="762" y="17132"/>
                </a:lnTo>
                <a:lnTo>
                  <a:pt x="1981" y="19570"/>
                </a:lnTo>
                <a:lnTo>
                  <a:pt x="3683" y="21678"/>
                </a:lnTo>
                <a:lnTo>
                  <a:pt x="299491" y="317500"/>
                </a:lnTo>
                <a:lnTo>
                  <a:pt x="3683" y="613321"/>
                </a:lnTo>
                <a:lnTo>
                  <a:pt x="1981" y="615429"/>
                </a:lnTo>
                <a:lnTo>
                  <a:pt x="762" y="617867"/>
                </a:lnTo>
                <a:lnTo>
                  <a:pt x="88" y="620496"/>
                </a:lnTo>
                <a:lnTo>
                  <a:pt x="0" y="623201"/>
                </a:lnTo>
                <a:lnTo>
                  <a:pt x="482" y="625881"/>
                </a:lnTo>
                <a:lnTo>
                  <a:pt x="12661" y="635000"/>
                </a:lnTo>
                <a:lnTo>
                  <a:pt x="1308061" y="635000"/>
                </a:lnTo>
                <a:lnTo>
                  <a:pt x="1311059" y="634707"/>
                </a:lnTo>
                <a:lnTo>
                  <a:pt x="1310703" y="634707"/>
                </a:lnTo>
                <a:lnTo>
                  <a:pt x="1312926" y="634034"/>
                </a:lnTo>
                <a:lnTo>
                  <a:pt x="1315123" y="632853"/>
                </a:lnTo>
                <a:lnTo>
                  <a:pt x="1317040" y="631278"/>
                </a:lnTo>
                <a:lnTo>
                  <a:pt x="1334998" y="613321"/>
                </a:lnTo>
                <a:lnTo>
                  <a:pt x="1338719" y="609600"/>
                </a:lnTo>
                <a:lnTo>
                  <a:pt x="1621840" y="326478"/>
                </a:lnTo>
                <a:lnTo>
                  <a:pt x="1623415" y="324561"/>
                </a:lnTo>
                <a:lnTo>
                  <a:pt x="1624596" y="322364"/>
                </a:lnTo>
                <a:lnTo>
                  <a:pt x="1625320" y="319976"/>
                </a:lnTo>
                <a:lnTo>
                  <a:pt x="1625561" y="317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86313" y="1257300"/>
            <a:ext cx="114300" cy="5791200"/>
          </a:xfrm>
          <a:custGeom>
            <a:avLst/>
            <a:gdLst/>
            <a:ahLst/>
            <a:cxnLst/>
            <a:rect l="l" t="t" r="r" b="b"/>
            <a:pathLst>
              <a:path w="114300" h="5791200">
                <a:moveTo>
                  <a:pt x="12585" y="114109"/>
                </a:moveTo>
                <a:lnTo>
                  <a:pt x="0" y="102679"/>
                </a:lnTo>
                <a:lnTo>
                  <a:pt x="12" y="100025"/>
                </a:lnTo>
                <a:lnTo>
                  <a:pt x="571" y="97421"/>
                </a:lnTo>
                <a:lnTo>
                  <a:pt x="1663" y="95008"/>
                </a:lnTo>
                <a:lnTo>
                  <a:pt x="57086" y="0"/>
                </a:lnTo>
                <a:lnTo>
                  <a:pt x="71792" y="25209"/>
                </a:lnTo>
                <a:lnTo>
                  <a:pt x="44386" y="25209"/>
                </a:lnTo>
                <a:lnTo>
                  <a:pt x="44386" y="72192"/>
                </a:lnTo>
                <a:lnTo>
                  <a:pt x="23668" y="107708"/>
                </a:lnTo>
                <a:lnTo>
                  <a:pt x="15306" y="113817"/>
                </a:lnTo>
                <a:lnTo>
                  <a:pt x="15478" y="113817"/>
                </a:lnTo>
                <a:lnTo>
                  <a:pt x="12585" y="114109"/>
                </a:lnTo>
                <a:close/>
              </a:path>
              <a:path w="114300" h="5791200">
                <a:moveTo>
                  <a:pt x="44386" y="72192"/>
                </a:moveTo>
                <a:lnTo>
                  <a:pt x="44386" y="25209"/>
                </a:lnTo>
                <a:lnTo>
                  <a:pt x="69786" y="25209"/>
                </a:lnTo>
                <a:lnTo>
                  <a:pt x="69786" y="31610"/>
                </a:lnTo>
                <a:lnTo>
                  <a:pt x="46113" y="31610"/>
                </a:lnTo>
                <a:lnTo>
                  <a:pt x="57086" y="50420"/>
                </a:lnTo>
                <a:lnTo>
                  <a:pt x="44386" y="72192"/>
                </a:lnTo>
                <a:close/>
              </a:path>
              <a:path w="114300" h="5791200">
                <a:moveTo>
                  <a:pt x="101587" y="114109"/>
                </a:moveTo>
                <a:lnTo>
                  <a:pt x="98694" y="113817"/>
                </a:lnTo>
                <a:lnTo>
                  <a:pt x="98866" y="113817"/>
                </a:lnTo>
                <a:lnTo>
                  <a:pt x="96329" y="112979"/>
                </a:lnTo>
                <a:lnTo>
                  <a:pt x="94048" y="111645"/>
                </a:lnTo>
                <a:lnTo>
                  <a:pt x="92072" y="109855"/>
                </a:lnTo>
                <a:lnTo>
                  <a:pt x="90504" y="107708"/>
                </a:lnTo>
                <a:lnTo>
                  <a:pt x="69786" y="72192"/>
                </a:lnTo>
                <a:lnTo>
                  <a:pt x="69786" y="25209"/>
                </a:lnTo>
                <a:lnTo>
                  <a:pt x="71792" y="25209"/>
                </a:lnTo>
                <a:lnTo>
                  <a:pt x="112509" y="95008"/>
                </a:lnTo>
                <a:lnTo>
                  <a:pt x="113601" y="97421"/>
                </a:lnTo>
                <a:lnTo>
                  <a:pt x="114160" y="100025"/>
                </a:lnTo>
                <a:lnTo>
                  <a:pt x="114173" y="102679"/>
                </a:lnTo>
                <a:lnTo>
                  <a:pt x="113626" y="105270"/>
                </a:lnTo>
                <a:lnTo>
                  <a:pt x="104228" y="113817"/>
                </a:lnTo>
                <a:lnTo>
                  <a:pt x="101587" y="114109"/>
                </a:lnTo>
                <a:close/>
              </a:path>
              <a:path w="114300" h="5791200">
                <a:moveTo>
                  <a:pt x="57086" y="50420"/>
                </a:moveTo>
                <a:lnTo>
                  <a:pt x="46113" y="31610"/>
                </a:lnTo>
                <a:lnTo>
                  <a:pt x="68059" y="31610"/>
                </a:lnTo>
                <a:lnTo>
                  <a:pt x="57086" y="50420"/>
                </a:lnTo>
                <a:close/>
              </a:path>
              <a:path w="114300" h="5791200">
                <a:moveTo>
                  <a:pt x="69786" y="72192"/>
                </a:moveTo>
                <a:lnTo>
                  <a:pt x="57086" y="50420"/>
                </a:lnTo>
                <a:lnTo>
                  <a:pt x="68059" y="31610"/>
                </a:lnTo>
                <a:lnTo>
                  <a:pt x="69786" y="31610"/>
                </a:lnTo>
                <a:lnTo>
                  <a:pt x="69786" y="72192"/>
                </a:lnTo>
                <a:close/>
              </a:path>
              <a:path w="114300" h="5791200">
                <a:moveTo>
                  <a:pt x="69786" y="5791200"/>
                </a:moveTo>
                <a:lnTo>
                  <a:pt x="44386" y="5791200"/>
                </a:lnTo>
                <a:lnTo>
                  <a:pt x="44386" y="72192"/>
                </a:lnTo>
                <a:lnTo>
                  <a:pt x="57086" y="50420"/>
                </a:lnTo>
                <a:lnTo>
                  <a:pt x="69786" y="72192"/>
                </a:lnTo>
                <a:lnTo>
                  <a:pt x="69786" y="579120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59486" y="3188841"/>
            <a:ext cx="716915" cy="1959610"/>
          </a:xfrm>
          <a:prstGeom prst="rect">
            <a:avLst/>
          </a:prstGeom>
        </p:spPr>
        <p:txBody>
          <a:bodyPr vert="vert270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4000" spc="-385" dirty="0">
                <a:solidFill>
                  <a:srgbClr val="92D050"/>
                </a:solidFill>
                <a:latin typeface="Arial Black"/>
                <a:cs typeface="Arial Black"/>
              </a:rPr>
              <a:t>IMPACT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334948" y="1244600"/>
            <a:ext cx="1003300" cy="5740400"/>
          </a:xfrm>
          <a:custGeom>
            <a:avLst/>
            <a:gdLst/>
            <a:ahLst/>
            <a:cxnLst/>
            <a:rect l="l" t="t" r="r" b="b"/>
            <a:pathLst>
              <a:path w="1003300" h="5740400">
                <a:moveTo>
                  <a:pt x="368871" y="25400"/>
                </a:moveTo>
                <a:lnTo>
                  <a:pt x="0" y="25400"/>
                </a:lnTo>
                <a:lnTo>
                  <a:pt x="101" y="0"/>
                </a:lnTo>
                <a:lnTo>
                  <a:pt x="258089" y="0"/>
                </a:lnTo>
                <a:lnTo>
                  <a:pt x="278320" y="12700"/>
                </a:lnTo>
                <a:lnTo>
                  <a:pt x="352272" y="12700"/>
                </a:lnTo>
                <a:lnTo>
                  <a:pt x="368871" y="25400"/>
                </a:lnTo>
                <a:close/>
              </a:path>
              <a:path w="1003300" h="5740400">
                <a:moveTo>
                  <a:pt x="426834" y="38100"/>
                </a:moveTo>
                <a:lnTo>
                  <a:pt x="275628" y="38100"/>
                </a:lnTo>
                <a:lnTo>
                  <a:pt x="255536" y="25400"/>
                </a:lnTo>
                <a:lnTo>
                  <a:pt x="413664" y="25400"/>
                </a:lnTo>
                <a:lnTo>
                  <a:pt x="426834" y="38100"/>
                </a:lnTo>
                <a:close/>
              </a:path>
              <a:path w="1003300" h="5740400">
                <a:moveTo>
                  <a:pt x="460819" y="50800"/>
                </a:moveTo>
                <a:lnTo>
                  <a:pt x="364489" y="50800"/>
                </a:lnTo>
                <a:lnTo>
                  <a:pt x="348094" y="38100"/>
                </a:lnTo>
                <a:lnTo>
                  <a:pt x="450443" y="38100"/>
                </a:lnTo>
                <a:lnTo>
                  <a:pt x="460819" y="50800"/>
                </a:lnTo>
                <a:close/>
              </a:path>
              <a:path w="1003300" h="5740400">
                <a:moveTo>
                  <a:pt x="486181" y="63500"/>
                </a:moveTo>
                <a:lnTo>
                  <a:pt x="420446" y="63500"/>
                </a:lnTo>
                <a:lnTo>
                  <a:pt x="407568" y="50800"/>
                </a:lnTo>
                <a:lnTo>
                  <a:pt x="479513" y="50800"/>
                </a:lnTo>
                <a:lnTo>
                  <a:pt x="486181" y="63500"/>
                </a:lnTo>
                <a:close/>
              </a:path>
              <a:path w="1003300" h="5740400">
                <a:moveTo>
                  <a:pt x="501103" y="76200"/>
                </a:moveTo>
                <a:lnTo>
                  <a:pt x="460349" y="76200"/>
                </a:lnTo>
                <a:lnTo>
                  <a:pt x="451484" y="63500"/>
                </a:lnTo>
                <a:lnTo>
                  <a:pt x="499376" y="63500"/>
                </a:lnTo>
                <a:lnTo>
                  <a:pt x="501103" y="76200"/>
                </a:lnTo>
                <a:close/>
              </a:path>
              <a:path w="1003300" h="5740400">
                <a:moveTo>
                  <a:pt x="507568" y="88900"/>
                </a:moveTo>
                <a:lnTo>
                  <a:pt x="479272" y="88900"/>
                </a:lnTo>
                <a:lnTo>
                  <a:pt x="476948" y="76200"/>
                </a:lnTo>
                <a:lnTo>
                  <a:pt x="507085" y="76200"/>
                </a:lnTo>
                <a:lnTo>
                  <a:pt x="507568" y="88900"/>
                </a:lnTo>
                <a:close/>
              </a:path>
              <a:path w="1003300" h="5740400">
                <a:moveTo>
                  <a:pt x="508012" y="2781300"/>
                </a:moveTo>
                <a:lnTo>
                  <a:pt x="482688" y="2781300"/>
                </a:lnTo>
                <a:lnTo>
                  <a:pt x="482688" y="88900"/>
                </a:lnTo>
                <a:lnTo>
                  <a:pt x="508012" y="88900"/>
                </a:lnTo>
                <a:lnTo>
                  <a:pt x="508012" y="2781300"/>
                </a:lnTo>
                <a:close/>
              </a:path>
              <a:path w="1003300" h="5740400">
                <a:moveTo>
                  <a:pt x="513753" y="2794000"/>
                </a:moveTo>
                <a:lnTo>
                  <a:pt x="483615" y="2794000"/>
                </a:lnTo>
                <a:lnTo>
                  <a:pt x="483133" y="2781300"/>
                </a:lnTo>
                <a:lnTo>
                  <a:pt x="511428" y="2781300"/>
                </a:lnTo>
                <a:lnTo>
                  <a:pt x="513753" y="2794000"/>
                </a:lnTo>
                <a:close/>
              </a:path>
              <a:path w="1003300" h="5740400">
                <a:moveTo>
                  <a:pt x="539216" y="2806700"/>
                </a:moveTo>
                <a:lnTo>
                  <a:pt x="491324" y="2806700"/>
                </a:lnTo>
                <a:lnTo>
                  <a:pt x="489597" y="2794000"/>
                </a:lnTo>
                <a:lnTo>
                  <a:pt x="530351" y="2794000"/>
                </a:lnTo>
                <a:lnTo>
                  <a:pt x="539216" y="2806700"/>
                </a:lnTo>
                <a:close/>
              </a:path>
              <a:path w="1003300" h="5740400">
                <a:moveTo>
                  <a:pt x="583133" y="2819400"/>
                </a:moveTo>
                <a:lnTo>
                  <a:pt x="511187" y="2819400"/>
                </a:lnTo>
                <a:lnTo>
                  <a:pt x="504520" y="2806700"/>
                </a:lnTo>
                <a:lnTo>
                  <a:pt x="570255" y="2806700"/>
                </a:lnTo>
                <a:lnTo>
                  <a:pt x="583133" y="2819400"/>
                </a:lnTo>
                <a:close/>
              </a:path>
              <a:path w="1003300" h="5740400">
                <a:moveTo>
                  <a:pt x="642607" y="2832100"/>
                </a:moveTo>
                <a:lnTo>
                  <a:pt x="540257" y="2832100"/>
                </a:lnTo>
                <a:lnTo>
                  <a:pt x="529882" y="2819400"/>
                </a:lnTo>
                <a:lnTo>
                  <a:pt x="626211" y="2819400"/>
                </a:lnTo>
                <a:lnTo>
                  <a:pt x="642607" y="2832100"/>
                </a:lnTo>
                <a:close/>
              </a:path>
              <a:path w="1003300" h="5740400">
                <a:moveTo>
                  <a:pt x="735164" y="2844800"/>
                </a:moveTo>
                <a:lnTo>
                  <a:pt x="577037" y="2844800"/>
                </a:lnTo>
                <a:lnTo>
                  <a:pt x="563867" y="2832100"/>
                </a:lnTo>
                <a:lnTo>
                  <a:pt x="715073" y="2832100"/>
                </a:lnTo>
                <a:lnTo>
                  <a:pt x="735164" y="2844800"/>
                </a:lnTo>
                <a:close/>
              </a:path>
              <a:path w="1003300" h="5740400">
                <a:moveTo>
                  <a:pt x="990600" y="2882900"/>
                </a:moveTo>
                <a:lnTo>
                  <a:pt x="965111" y="2870200"/>
                </a:lnTo>
                <a:lnTo>
                  <a:pt x="732612" y="2870200"/>
                </a:lnTo>
                <a:lnTo>
                  <a:pt x="722423" y="2863804"/>
                </a:lnTo>
                <a:lnTo>
                  <a:pt x="732472" y="2857500"/>
                </a:lnTo>
                <a:lnTo>
                  <a:pt x="638428" y="2857500"/>
                </a:lnTo>
                <a:lnTo>
                  <a:pt x="621830" y="2844800"/>
                </a:lnTo>
                <a:lnTo>
                  <a:pt x="965326" y="2844800"/>
                </a:lnTo>
                <a:lnTo>
                  <a:pt x="990701" y="2857500"/>
                </a:lnTo>
                <a:lnTo>
                  <a:pt x="990600" y="2882900"/>
                </a:lnTo>
                <a:close/>
              </a:path>
              <a:path w="1003300" h="5740400">
                <a:moveTo>
                  <a:pt x="722423" y="2863804"/>
                </a:moveTo>
                <a:lnTo>
                  <a:pt x="712381" y="2857500"/>
                </a:lnTo>
                <a:lnTo>
                  <a:pt x="732472" y="2857500"/>
                </a:lnTo>
                <a:lnTo>
                  <a:pt x="722423" y="2863804"/>
                </a:lnTo>
                <a:close/>
              </a:path>
              <a:path w="1003300" h="5740400">
                <a:moveTo>
                  <a:pt x="990701" y="2882900"/>
                </a:moveTo>
                <a:lnTo>
                  <a:pt x="990600" y="2857500"/>
                </a:lnTo>
                <a:lnTo>
                  <a:pt x="1003287" y="2857500"/>
                </a:lnTo>
                <a:lnTo>
                  <a:pt x="1003287" y="2870200"/>
                </a:lnTo>
                <a:lnTo>
                  <a:pt x="993330" y="2870200"/>
                </a:lnTo>
                <a:lnTo>
                  <a:pt x="990701" y="2882900"/>
                </a:lnTo>
                <a:close/>
              </a:path>
              <a:path w="1003300" h="5740400">
                <a:moveTo>
                  <a:pt x="732612" y="2870200"/>
                </a:moveTo>
                <a:lnTo>
                  <a:pt x="712228" y="2870200"/>
                </a:lnTo>
                <a:lnTo>
                  <a:pt x="722423" y="2863804"/>
                </a:lnTo>
                <a:lnTo>
                  <a:pt x="732612" y="2870200"/>
                </a:lnTo>
                <a:close/>
              </a:path>
              <a:path w="1003300" h="5740400">
                <a:moveTo>
                  <a:pt x="990656" y="2882900"/>
                </a:moveTo>
                <a:lnTo>
                  <a:pt x="621626" y="2882900"/>
                </a:lnTo>
                <a:lnTo>
                  <a:pt x="638238" y="2870200"/>
                </a:lnTo>
                <a:lnTo>
                  <a:pt x="965111" y="2870200"/>
                </a:lnTo>
                <a:lnTo>
                  <a:pt x="990656" y="2882900"/>
                </a:lnTo>
                <a:close/>
              </a:path>
              <a:path w="1003300" h="5740400">
                <a:moveTo>
                  <a:pt x="715073" y="2895600"/>
                </a:moveTo>
                <a:lnTo>
                  <a:pt x="563524" y="2895600"/>
                </a:lnTo>
                <a:lnTo>
                  <a:pt x="576745" y="2882900"/>
                </a:lnTo>
                <a:lnTo>
                  <a:pt x="735164" y="2882900"/>
                </a:lnTo>
                <a:lnTo>
                  <a:pt x="715073" y="2895600"/>
                </a:lnTo>
                <a:close/>
              </a:path>
              <a:path w="1003300" h="5740400">
                <a:moveTo>
                  <a:pt x="626211" y="2908300"/>
                </a:moveTo>
                <a:lnTo>
                  <a:pt x="529882" y="2908300"/>
                </a:lnTo>
                <a:lnTo>
                  <a:pt x="540257" y="2895600"/>
                </a:lnTo>
                <a:lnTo>
                  <a:pt x="642607" y="2895600"/>
                </a:lnTo>
                <a:lnTo>
                  <a:pt x="626211" y="2908300"/>
                </a:lnTo>
                <a:close/>
              </a:path>
              <a:path w="1003300" h="5740400">
                <a:moveTo>
                  <a:pt x="570255" y="2921000"/>
                </a:moveTo>
                <a:lnTo>
                  <a:pt x="504520" y="2921000"/>
                </a:lnTo>
                <a:lnTo>
                  <a:pt x="511187" y="2908300"/>
                </a:lnTo>
                <a:lnTo>
                  <a:pt x="583133" y="2908300"/>
                </a:lnTo>
                <a:lnTo>
                  <a:pt x="570255" y="2921000"/>
                </a:lnTo>
                <a:close/>
              </a:path>
              <a:path w="1003300" h="5740400">
                <a:moveTo>
                  <a:pt x="530351" y="2933700"/>
                </a:moveTo>
                <a:lnTo>
                  <a:pt x="489597" y="2933700"/>
                </a:lnTo>
                <a:lnTo>
                  <a:pt x="491324" y="2921000"/>
                </a:lnTo>
                <a:lnTo>
                  <a:pt x="539216" y="2921000"/>
                </a:lnTo>
                <a:lnTo>
                  <a:pt x="530351" y="2933700"/>
                </a:lnTo>
                <a:close/>
              </a:path>
              <a:path w="1003300" h="5740400">
                <a:moveTo>
                  <a:pt x="511428" y="2946400"/>
                </a:moveTo>
                <a:lnTo>
                  <a:pt x="483133" y="2946400"/>
                </a:lnTo>
                <a:lnTo>
                  <a:pt x="483615" y="2933700"/>
                </a:lnTo>
                <a:lnTo>
                  <a:pt x="513753" y="2933700"/>
                </a:lnTo>
                <a:lnTo>
                  <a:pt x="511428" y="2946400"/>
                </a:lnTo>
                <a:close/>
              </a:path>
              <a:path w="1003300" h="5740400">
                <a:moveTo>
                  <a:pt x="508012" y="5638800"/>
                </a:moveTo>
                <a:lnTo>
                  <a:pt x="482803" y="5638800"/>
                </a:lnTo>
                <a:lnTo>
                  <a:pt x="482688" y="2946400"/>
                </a:lnTo>
                <a:lnTo>
                  <a:pt x="507898" y="2946400"/>
                </a:lnTo>
                <a:lnTo>
                  <a:pt x="508012" y="5638800"/>
                </a:lnTo>
                <a:close/>
              </a:path>
              <a:path w="1003300" h="5740400">
                <a:moveTo>
                  <a:pt x="507085" y="5651500"/>
                </a:moveTo>
                <a:lnTo>
                  <a:pt x="476948" y="5651500"/>
                </a:lnTo>
                <a:lnTo>
                  <a:pt x="479272" y="5638800"/>
                </a:lnTo>
                <a:lnTo>
                  <a:pt x="507568" y="5638800"/>
                </a:lnTo>
                <a:lnTo>
                  <a:pt x="507085" y="5651500"/>
                </a:lnTo>
                <a:close/>
              </a:path>
              <a:path w="1003300" h="5740400">
                <a:moveTo>
                  <a:pt x="499376" y="5664200"/>
                </a:moveTo>
                <a:lnTo>
                  <a:pt x="451484" y="5664200"/>
                </a:lnTo>
                <a:lnTo>
                  <a:pt x="460349" y="5651500"/>
                </a:lnTo>
                <a:lnTo>
                  <a:pt x="501103" y="5651500"/>
                </a:lnTo>
                <a:lnTo>
                  <a:pt x="499376" y="5664200"/>
                </a:lnTo>
                <a:close/>
              </a:path>
              <a:path w="1003300" h="5740400">
                <a:moveTo>
                  <a:pt x="479513" y="5676900"/>
                </a:moveTo>
                <a:lnTo>
                  <a:pt x="407568" y="5676900"/>
                </a:lnTo>
                <a:lnTo>
                  <a:pt x="420446" y="5664200"/>
                </a:lnTo>
                <a:lnTo>
                  <a:pt x="486181" y="5664200"/>
                </a:lnTo>
                <a:lnTo>
                  <a:pt x="479513" y="5676900"/>
                </a:lnTo>
                <a:close/>
              </a:path>
              <a:path w="1003300" h="5740400">
                <a:moveTo>
                  <a:pt x="450443" y="5689600"/>
                </a:moveTo>
                <a:lnTo>
                  <a:pt x="348094" y="5689600"/>
                </a:lnTo>
                <a:lnTo>
                  <a:pt x="364489" y="5676900"/>
                </a:lnTo>
                <a:lnTo>
                  <a:pt x="460819" y="5676900"/>
                </a:lnTo>
                <a:lnTo>
                  <a:pt x="450443" y="5689600"/>
                </a:lnTo>
                <a:close/>
              </a:path>
              <a:path w="1003300" h="5740400">
                <a:moveTo>
                  <a:pt x="413956" y="5702300"/>
                </a:moveTo>
                <a:lnTo>
                  <a:pt x="255536" y="5702300"/>
                </a:lnTo>
                <a:lnTo>
                  <a:pt x="275628" y="5689600"/>
                </a:lnTo>
                <a:lnTo>
                  <a:pt x="427177" y="5689600"/>
                </a:lnTo>
                <a:lnTo>
                  <a:pt x="413956" y="5702300"/>
                </a:lnTo>
                <a:close/>
              </a:path>
              <a:path w="1003300" h="5740400">
                <a:moveTo>
                  <a:pt x="101" y="5740400"/>
                </a:moveTo>
                <a:lnTo>
                  <a:pt x="0" y="5715000"/>
                </a:lnTo>
                <a:lnTo>
                  <a:pt x="25488" y="5702300"/>
                </a:lnTo>
                <a:lnTo>
                  <a:pt x="369074" y="5702300"/>
                </a:lnTo>
                <a:lnTo>
                  <a:pt x="352463" y="5715000"/>
                </a:lnTo>
                <a:lnTo>
                  <a:pt x="278472" y="5715000"/>
                </a:lnTo>
                <a:lnTo>
                  <a:pt x="258229" y="5727700"/>
                </a:lnTo>
                <a:lnTo>
                  <a:pt x="25704" y="5727700"/>
                </a:lnTo>
                <a:lnTo>
                  <a:pt x="101" y="574040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95800" y="7220013"/>
            <a:ext cx="8686800" cy="114300"/>
          </a:xfrm>
          <a:custGeom>
            <a:avLst/>
            <a:gdLst/>
            <a:ahLst/>
            <a:cxnLst/>
            <a:rect l="l" t="t" r="r" b="b"/>
            <a:pathLst>
              <a:path w="8686800" h="114300">
                <a:moveTo>
                  <a:pt x="102739" y="114160"/>
                </a:moveTo>
                <a:lnTo>
                  <a:pt x="100025" y="114160"/>
                </a:lnTo>
                <a:lnTo>
                  <a:pt x="97421" y="113601"/>
                </a:lnTo>
                <a:lnTo>
                  <a:pt x="95008" y="112509"/>
                </a:lnTo>
                <a:lnTo>
                  <a:pt x="0" y="57086"/>
                </a:lnTo>
                <a:lnTo>
                  <a:pt x="95120" y="1612"/>
                </a:lnTo>
                <a:lnTo>
                  <a:pt x="97540" y="546"/>
                </a:lnTo>
                <a:lnTo>
                  <a:pt x="100084" y="0"/>
                </a:lnTo>
                <a:lnTo>
                  <a:pt x="102679" y="0"/>
                </a:lnTo>
                <a:lnTo>
                  <a:pt x="114109" y="12585"/>
                </a:lnTo>
                <a:lnTo>
                  <a:pt x="113842" y="15227"/>
                </a:lnTo>
                <a:lnTo>
                  <a:pt x="72192" y="44386"/>
                </a:lnTo>
                <a:lnTo>
                  <a:pt x="25209" y="44386"/>
                </a:lnTo>
                <a:lnTo>
                  <a:pt x="25209" y="69786"/>
                </a:lnTo>
                <a:lnTo>
                  <a:pt x="72192" y="69786"/>
                </a:lnTo>
                <a:lnTo>
                  <a:pt x="107810" y="90563"/>
                </a:lnTo>
                <a:lnTo>
                  <a:pt x="114109" y="101587"/>
                </a:lnTo>
                <a:lnTo>
                  <a:pt x="113817" y="104228"/>
                </a:lnTo>
                <a:lnTo>
                  <a:pt x="105328" y="113601"/>
                </a:lnTo>
                <a:lnTo>
                  <a:pt x="102739" y="114160"/>
                </a:lnTo>
                <a:close/>
              </a:path>
              <a:path w="8686800" h="114300">
                <a:moveTo>
                  <a:pt x="72192" y="69786"/>
                </a:moveTo>
                <a:lnTo>
                  <a:pt x="25209" y="69786"/>
                </a:lnTo>
                <a:lnTo>
                  <a:pt x="25209" y="44386"/>
                </a:lnTo>
                <a:lnTo>
                  <a:pt x="72192" y="44386"/>
                </a:lnTo>
                <a:lnTo>
                  <a:pt x="69231" y="46113"/>
                </a:lnTo>
                <a:lnTo>
                  <a:pt x="31610" y="46113"/>
                </a:lnTo>
                <a:lnTo>
                  <a:pt x="31610" y="68059"/>
                </a:lnTo>
                <a:lnTo>
                  <a:pt x="69231" y="68059"/>
                </a:lnTo>
                <a:lnTo>
                  <a:pt x="72192" y="69786"/>
                </a:lnTo>
                <a:close/>
              </a:path>
              <a:path w="8686800" h="114300">
                <a:moveTo>
                  <a:pt x="8686800" y="69786"/>
                </a:moveTo>
                <a:lnTo>
                  <a:pt x="72192" y="69786"/>
                </a:lnTo>
                <a:lnTo>
                  <a:pt x="50420" y="57086"/>
                </a:lnTo>
                <a:lnTo>
                  <a:pt x="72192" y="44386"/>
                </a:lnTo>
                <a:lnTo>
                  <a:pt x="8686800" y="44386"/>
                </a:lnTo>
                <a:lnTo>
                  <a:pt x="8686800" y="69786"/>
                </a:lnTo>
                <a:close/>
              </a:path>
              <a:path w="8686800" h="114300">
                <a:moveTo>
                  <a:pt x="31610" y="68059"/>
                </a:moveTo>
                <a:lnTo>
                  <a:pt x="31610" y="46113"/>
                </a:lnTo>
                <a:lnTo>
                  <a:pt x="50420" y="57086"/>
                </a:lnTo>
                <a:lnTo>
                  <a:pt x="31610" y="68059"/>
                </a:lnTo>
                <a:close/>
              </a:path>
              <a:path w="8686800" h="114300">
                <a:moveTo>
                  <a:pt x="50420" y="57086"/>
                </a:moveTo>
                <a:lnTo>
                  <a:pt x="31610" y="46113"/>
                </a:lnTo>
                <a:lnTo>
                  <a:pt x="69231" y="46113"/>
                </a:lnTo>
                <a:lnTo>
                  <a:pt x="50420" y="57086"/>
                </a:lnTo>
                <a:close/>
              </a:path>
              <a:path w="8686800" h="114300">
                <a:moveTo>
                  <a:pt x="69231" y="68059"/>
                </a:moveTo>
                <a:lnTo>
                  <a:pt x="31610" y="68059"/>
                </a:lnTo>
                <a:lnTo>
                  <a:pt x="50420" y="57086"/>
                </a:lnTo>
                <a:lnTo>
                  <a:pt x="69231" y="680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671675" y="3625850"/>
            <a:ext cx="3206115" cy="8883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838200" marR="5080" indent="-826135">
              <a:lnSpc>
                <a:spcPct val="102400"/>
              </a:lnSpc>
              <a:spcBef>
                <a:spcPts val="15"/>
              </a:spcBef>
            </a:pPr>
            <a:r>
              <a:rPr sz="2800" spc="-50" dirty="0">
                <a:solidFill>
                  <a:srgbClr val="00AFEF"/>
                </a:solidFill>
                <a:latin typeface="Arial Black"/>
                <a:cs typeface="Arial Black"/>
              </a:rPr>
              <a:t>IMPACT</a:t>
            </a:r>
            <a:r>
              <a:rPr sz="2800" b="1" spc="-50" dirty="0">
                <a:solidFill>
                  <a:srgbClr val="00AFEF"/>
                </a:solidFill>
                <a:latin typeface="Trebuchet MS"/>
                <a:cs typeface="Trebuchet MS"/>
              </a:rPr>
              <a:t>-</a:t>
            </a:r>
            <a:r>
              <a:rPr sz="2800" spc="-30" dirty="0">
                <a:solidFill>
                  <a:srgbClr val="00AFEF"/>
                </a:solidFill>
                <a:latin typeface="Arial Black"/>
                <a:cs typeface="Arial Black"/>
              </a:rPr>
              <a:t>EFFORT </a:t>
            </a:r>
            <a:r>
              <a:rPr sz="2800" spc="-10" dirty="0">
                <a:solidFill>
                  <a:srgbClr val="00AFEF"/>
                </a:solidFill>
                <a:latin typeface="Arial Black"/>
                <a:cs typeface="Arial Black"/>
              </a:rPr>
              <a:t>MATRIX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7020" y="8907780"/>
            <a:ext cx="19602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3370" marR="5080" indent="-28067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Native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Uniform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ahoma"/>
                <a:cs typeface="Tahoma"/>
              </a:rPr>
              <a:t>UI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2270" y="7209107"/>
            <a:ext cx="13512800" cy="195707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7558405">
              <a:lnSpc>
                <a:spcPct val="100000"/>
              </a:lnSpc>
              <a:spcBef>
                <a:spcPts val="850"/>
              </a:spcBef>
            </a:pPr>
            <a:r>
              <a:rPr sz="4000" spc="-490" dirty="0">
                <a:solidFill>
                  <a:srgbClr val="FF0000"/>
                </a:solidFill>
                <a:latin typeface="Arial Black"/>
                <a:cs typeface="Arial Black"/>
              </a:rPr>
              <a:t>EFFORT</a:t>
            </a:r>
            <a:endParaRPr sz="4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spc="70" dirty="0">
                <a:solidFill>
                  <a:srgbClr val="FFC000"/>
                </a:solidFill>
                <a:latin typeface="Tahoma"/>
                <a:cs typeface="Tahoma"/>
              </a:rPr>
              <a:t>Based</a:t>
            </a:r>
            <a:r>
              <a:rPr sz="3200" spc="-9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spc="110" dirty="0">
                <a:solidFill>
                  <a:srgbClr val="FFC000"/>
                </a:solidFill>
                <a:latin typeface="Tahoma"/>
                <a:cs typeface="Tahoma"/>
              </a:rPr>
              <a:t>on</a:t>
            </a:r>
            <a:r>
              <a:rPr sz="3200" spc="-9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FFC000"/>
                </a:solidFill>
                <a:latin typeface="Tahoma"/>
                <a:cs typeface="Tahoma"/>
              </a:rPr>
              <a:t>our</a:t>
            </a:r>
            <a:r>
              <a:rPr sz="3200" spc="-9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spc="-130" dirty="0">
                <a:solidFill>
                  <a:srgbClr val="FFC000"/>
                </a:solidFill>
                <a:latin typeface="Tahoma"/>
                <a:cs typeface="Tahoma"/>
              </a:rPr>
              <a:t>RICE</a:t>
            </a:r>
            <a:r>
              <a:rPr sz="3200" spc="-9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spc="70" dirty="0">
                <a:solidFill>
                  <a:srgbClr val="FFC000"/>
                </a:solidFill>
                <a:latin typeface="Tahoma"/>
                <a:cs typeface="Tahoma"/>
              </a:rPr>
              <a:t>scores</a:t>
            </a:r>
            <a:r>
              <a:rPr sz="3200" spc="-9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C000"/>
                </a:solidFill>
                <a:latin typeface="Tahoma"/>
                <a:cs typeface="Tahoma"/>
              </a:rPr>
              <a:t>the</a:t>
            </a:r>
            <a:r>
              <a:rPr sz="3200" spc="-9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C000"/>
                </a:solidFill>
                <a:latin typeface="Tahoma"/>
                <a:cs typeface="Tahoma"/>
              </a:rPr>
              <a:t>Priority</a:t>
            </a:r>
            <a:r>
              <a:rPr sz="3200" spc="-9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spc="95" dirty="0">
                <a:solidFill>
                  <a:srgbClr val="FFC000"/>
                </a:solidFill>
                <a:latin typeface="Tahoma"/>
                <a:cs typeface="Tahoma"/>
              </a:rPr>
              <a:t>order</a:t>
            </a:r>
            <a:r>
              <a:rPr sz="3200" spc="-9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C000"/>
                </a:solidFill>
                <a:latin typeface="Tahoma"/>
                <a:cs typeface="Tahoma"/>
              </a:rPr>
              <a:t>of</a:t>
            </a:r>
            <a:r>
              <a:rPr sz="3200" spc="-9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C000"/>
                </a:solidFill>
                <a:latin typeface="Tahoma"/>
                <a:cs typeface="Tahoma"/>
              </a:rPr>
              <a:t>Implementing</a:t>
            </a:r>
            <a:r>
              <a:rPr sz="3200" spc="-9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C000"/>
                </a:solidFill>
                <a:latin typeface="Tahoma"/>
                <a:cs typeface="Tahoma"/>
              </a:rPr>
              <a:t>Features</a:t>
            </a:r>
            <a:r>
              <a:rPr sz="3200" spc="-9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3200" spc="-20" dirty="0">
                <a:solidFill>
                  <a:srgbClr val="FFC000"/>
                </a:solidFill>
                <a:latin typeface="Tahoma"/>
                <a:cs typeface="Tahoma"/>
              </a:rPr>
              <a:t>are:</a:t>
            </a:r>
            <a:endParaRPr sz="3200">
              <a:latin typeface="Tahoma"/>
              <a:cs typeface="Tahoma"/>
            </a:endParaRPr>
          </a:p>
          <a:p>
            <a:pPr marL="3994150">
              <a:lnSpc>
                <a:spcPct val="100000"/>
              </a:lnSpc>
              <a:spcBef>
                <a:spcPts val="2570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Common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cart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39284" y="9141459"/>
            <a:ext cx="15881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812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Unified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Orders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28355" y="8907780"/>
            <a:ext cx="10280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25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Referral Scheme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02440" y="8907780"/>
            <a:ext cx="16186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5080" indent="-2540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Membership 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Program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899764" y="8907780"/>
            <a:ext cx="19062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Travel/Itinerary 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Planner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SUCCESS</a:t>
            </a:r>
            <a:r>
              <a:rPr spc="-240" dirty="0"/>
              <a:t> </a:t>
            </a:r>
            <a:r>
              <a:rPr spc="-105" dirty="0"/>
              <a:t>METRICS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02939" y="132334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2939" y="1597659"/>
            <a:ext cx="1308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2939" y="2420619"/>
            <a:ext cx="13081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02939" y="4066540"/>
            <a:ext cx="130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2939" y="4889500"/>
            <a:ext cx="130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29" y="6809740"/>
            <a:ext cx="17816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5775" algn="l"/>
                <a:tab pos="17803495" algn="l"/>
              </a:tabLst>
            </a:pPr>
            <a:r>
              <a:rPr sz="1800" u="heavy" dirty="0">
                <a:solidFill>
                  <a:srgbClr val="FFC000"/>
                </a:solidFill>
                <a:uFill>
                  <a:solidFill>
                    <a:srgbClr val="FEBF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u="heavy" spc="-50" dirty="0">
                <a:solidFill>
                  <a:srgbClr val="FFC000"/>
                </a:solidFill>
                <a:uFill>
                  <a:solidFill>
                    <a:srgbClr val="FEBF00"/>
                  </a:solidFill>
                </a:uFill>
                <a:latin typeface="Calibri"/>
                <a:cs typeface="Calibri"/>
              </a:rPr>
              <a:t>|</a:t>
            </a:r>
            <a:r>
              <a:rPr sz="1800" u="heavy" dirty="0">
                <a:solidFill>
                  <a:srgbClr val="FFC000"/>
                </a:solidFill>
                <a:uFill>
                  <a:solidFill>
                    <a:srgbClr val="FEBF00"/>
                  </a:solidFill>
                </a:uFill>
                <a:latin typeface="Calibri"/>
                <a:cs typeface="Calibri"/>
              </a:rPr>
              <a:t>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2939" y="7084059"/>
            <a:ext cx="13081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7975" y="2258383"/>
            <a:ext cx="17791430" cy="22860"/>
            <a:chOff x="307975" y="2258383"/>
            <a:chExt cx="17791430" cy="22860"/>
          </a:xfrm>
        </p:grpSpPr>
        <p:sp>
          <p:nvSpPr>
            <p:cNvPr id="12" name="object 12"/>
            <p:cNvSpPr/>
            <p:nvPr/>
          </p:nvSpPr>
          <p:spPr>
            <a:xfrm>
              <a:off x="307975" y="2269585"/>
              <a:ext cx="3055620" cy="0"/>
            </a:xfrm>
            <a:custGeom>
              <a:avLst/>
              <a:gdLst/>
              <a:ahLst/>
              <a:cxnLst/>
              <a:rect l="l" t="t" r="r" b="b"/>
              <a:pathLst>
                <a:path w="3055620">
                  <a:moveTo>
                    <a:pt x="0" y="0"/>
                  </a:moveTo>
                  <a:lnTo>
                    <a:pt x="3055293" y="0"/>
                  </a:lnTo>
                </a:path>
              </a:pathLst>
            </a:custGeom>
            <a:ln w="22403">
              <a:solidFill>
                <a:srgbClr val="FEBF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62960" y="2269585"/>
              <a:ext cx="14736444" cy="0"/>
            </a:xfrm>
            <a:custGeom>
              <a:avLst/>
              <a:gdLst/>
              <a:ahLst/>
              <a:cxnLst/>
              <a:rect l="l" t="t" r="r" b="b"/>
              <a:pathLst>
                <a:path w="14736444">
                  <a:moveTo>
                    <a:pt x="0" y="0"/>
                  </a:moveTo>
                  <a:lnTo>
                    <a:pt x="14736118" y="0"/>
                  </a:lnTo>
                </a:path>
              </a:pathLst>
            </a:custGeom>
            <a:ln w="22403">
              <a:solidFill>
                <a:srgbClr val="FEBF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07975" y="3896048"/>
            <a:ext cx="17791430" cy="22860"/>
            <a:chOff x="307975" y="3896048"/>
            <a:chExt cx="17791430" cy="22860"/>
          </a:xfrm>
        </p:grpSpPr>
        <p:sp>
          <p:nvSpPr>
            <p:cNvPr id="15" name="object 15"/>
            <p:cNvSpPr/>
            <p:nvPr/>
          </p:nvSpPr>
          <p:spPr>
            <a:xfrm>
              <a:off x="307975" y="3907250"/>
              <a:ext cx="3055620" cy="0"/>
            </a:xfrm>
            <a:custGeom>
              <a:avLst/>
              <a:gdLst/>
              <a:ahLst/>
              <a:cxnLst/>
              <a:rect l="l" t="t" r="r" b="b"/>
              <a:pathLst>
                <a:path w="3055620">
                  <a:moveTo>
                    <a:pt x="0" y="0"/>
                  </a:moveTo>
                  <a:lnTo>
                    <a:pt x="3055293" y="0"/>
                  </a:lnTo>
                </a:path>
              </a:pathLst>
            </a:custGeom>
            <a:ln w="22403">
              <a:solidFill>
                <a:srgbClr val="FEBF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62960" y="3907250"/>
              <a:ext cx="14736444" cy="0"/>
            </a:xfrm>
            <a:custGeom>
              <a:avLst/>
              <a:gdLst/>
              <a:ahLst/>
              <a:cxnLst/>
              <a:rect l="l" t="t" r="r" b="b"/>
              <a:pathLst>
                <a:path w="14736444">
                  <a:moveTo>
                    <a:pt x="0" y="0"/>
                  </a:moveTo>
                  <a:lnTo>
                    <a:pt x="14736118" y="0"/>
                  </a:lnTo>
                </a:path>
              </a:pathLst>
            </a:custGeom>
            <a:ln w="22403">
              <a:solidFill>
                <a:srgbClr val="FEBF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01929" y="8627433"/>
            <a:ext cx="3954145" cy="22860"/>
            <a:chOff x="201929" y="8627433"/>
            <a:chExt cx="3954145" cy="22860"/>
          </a:xfrm>
        </p:grpSpPr>
        <p:sp>
          <p:nvSpPr>
            <p:cNvPr id="18" name="object 18"/>
            <p:cNvSpPr/>
            <p:nvPr/>
          </p:nvSpPr>
          <p:spPr>
            <a:xfrm>
              <a:off x="201929" y="8638635"/>
              <a:ext cx="3055620" cy="0"/>
            </a:xfrm>
            <a:custGeom>
              <a:avLst/>
              <a:gdLst/>
              <a:ahLst/>
              <a:cxnLst/>
              <a:rect l="l" t="t" r="r" b="b"/>
              <a:pathLst>
                <a:path w="3055620">
                  <a:moveTo>
                    <a:pt x="0" y="0"/>
                  </a:moveTo>
                  <a:lnTo>
                    <a:pt x="3055293" y="0"/>
                  </a:lnTo>
                </a:path>
              </a:pathLst>
            </a:custGeom>
            <a:ln w="22403">
              <a:solidFill>
                <a:srgbClr val="FEBF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56915" y="8638635"/>
              <a:ext cx="899160" cy="0"/>
            </a:xfrm>
            <a:custGeom>
              <a:avLst/>
              <a:gdLst/>
              <a:ahLst/>
              <a:cxnLst/>
              <a:rect l="l" t="t" r="r" b="b"/>
              <a:pathLst>
                <a:path w="899160">
                  <a:moveTo>
                    <a:pt x="0" y="0"/>
                  </a:moveTo>
                  <a:lnTo>
                    <a:pt x="898833" y="0"/>
                  </a:lnTo>
                </a:path>
              </a:pathLst>
            </a:custGeom>
            <a:ln w="22403">
              <a:solidFill>
                <a:srgbClr val="FEBF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233670" y="8638635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718" y="0"/>
                </a:lnTo>
              </a:path>
            </a:pathLst>
          </a:custGeom>
          <a:ln w="22403">
            <a:solidFill>
              <a:srgbClr val="FEBF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52490" y="8638635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718" y="0"/>
                </a:lnTo>
              </a:path>
            </a:pathLst>
          </a:custGeom>
          <a:ln w="22403">
            <a:solidFill>
              <a:srgbClr val="FEBF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90130" y="8638635"/>
            <a:ext cx="10603230" cy="0"/>
          </a:xfrm>
          <a:custGeom>
            <a:avLst/>
            <a:gdLst/>
            <a:ahLst/>
            <a:cxnLst/>
            <a:rect l="l" t="t" r="r" b="b"/>
            <a:pathLst>
              <a:path w="10603230">
                <a:moveTo>
                  <a:pt x="0" y="0"/>
                </a:moveTo>
                <a:lnTo>
                  <a:pt x="10602903" y="0"/>
                </a:lnTo>
              </a:path>
            </a:pathLst>
          </a:custGeom>
          <a:ln w="22403">
            <a:solidFill>
              <a:srgbClr val="FEBF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07975" y="5503233"/>
            <a:ext cx="3774440" cy="22860"/>
            <a:chOff x="307975" y="5503233"/>
            <a:chExt cx="3774440" cy="22860"/>
          </a:xfrm>
        </p:grpSpPr>
        <p:sp>
          <p:nvSpPr>
            <p:cNvPr id="24" name="object 24"/>
            <p:cNvSpPr/>
            <p:nvPr/>
          </p:nvSpPr>
          <p:spPr>
            <a:xfrm>
              <a:off x="307975" y="5514435"/>
              <a:ext cx="3055620" cy="0"/>
            </a:xfrm>
            <a:custGeom>
              <a:avLst/>
              <a:gdLst/>
              <a:ahLst/>
              <a:cxnLst/>
              <a:rect l="l" t="t" r="r" b="b"/>
              <a:pathLst>
                <a:path w="3055620">
                  <a:moveTo>
                    <a:pt x="0" y="0"/>
                  </a:moveTo>
                  <a:lnTo>
                    <a:pt x="3055293" y="0"/>
                  </a:lnTo>
                </a:path>
              </a:pathLst>
            </a:custGeom>
            <a:ln w="22403">
              <a:solidFill>
                <a:srgbClr val="FEBF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62960" y="5514435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>
                  <a:moveTo>
                    <a:pt x="0" y="0"/>
                  </a:moveTo>
                  <a:lnTo>
                    <a:pt x="719128" y="0"/>
                  </a:lnTo>
                </a:path>
              </a:pathLst>
            </a:custGeom>
            <a:ln w="22403">
              <a:solidFill>
                <a:srgbClr val="FEBF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5160009" y="5514435"/>
            <a:ext cx="12939395" cy="0"/>
          </a:xfrm>
          <a:custGeom>
            <a:avLst/>
            <a:gdLst/>
            <a:ahLst/>
            <a:cxnLst/>
            <a:rect l="l" t="t" r="r" b="b"/>
            <a:pathLst>
              <a:path w="12939394">
                <a:moveTo>
                  <a:pt x="0" y="0"/>
                </a:moveTo>
                <a:lnTo>
                  <a:pt x="12939068" y="0"/>
                </a:lnTo>
              </a:path>
            </a:pathLst>
          </a:custGeom>
          <a:ln w="22403">
            <a:solidFill>
              <a:srgbClr val="FEBF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325234" y="1638934"/>
            <a:ext cx="88753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C000"/>
                </a:solidFill>
                <a:latin typeface="Arial Black"/>
                <a:cs typeface="Arial Black"/>
              </a:rPr>
              <a:t>KEY</a:t>
            </a:r>
            <a:r>
              <a:rPr sz="3200" spc="-9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3200" dirty="0">
                <a:solidFill>
                  <a:srgbClr val="FFC000"/>
                </a:solidFill>
                <a:latin typeface="Arial Black"/>
                <a:cs typeface="Arial Black"/>
              </a:rPr>
              <a:t>PERFORMANCE</a:t>
            </a:r>
            <a:r>
              <a:rPr sz="3200" spc="-9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3200" spc="-50" dirty="0">
                <a:solidFill>
                  <a:srgbClr val="FFC000"/>
                </a:solidFill>
                <a:latin typeface="Arial Black"/>
                <a:cs typeface="Arial Black"/>
              </a:rPr>
              <a:t>INDICATORS</a:t>
            </a:r>
            <a:r>
              <a:rPr sz="3200" spc="-90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3200" b="1" spc="-10" dirty="0">
                <a:solidFill>
                  <a:srgbClr val="FFC000"/>
                </a:solidFill>
                <a:latin typeface="Trebuchet MS"/>
                <a:cs typeface="Trebuchet MS"/>
              </a:rPr>
              <a:t>(</a:t>
            </a:r>
            <a:r>
              <a:rPr sz="3200" spc="-10" dirty="0">
                <a:solidFill>
                  <a:srgbClr val="FFC000"/>
                </a:solidFill>
                <a:latin typeface="Arial Black"/>
                <a:cs typeface="Arial Black"/>
              </a:rPr>
              <a:t>KPI</a:t>
            </a:r>
            <a:r>
              <a:rPr sz="3200" b="1" spc="-10" dirty="0">
                <a:solidFill>
                  <a:srgbClr val="FFC000"/>
                </a:solidFill>
                <a:latin typeface="Trebuchet MS"/>
                <a:cs typeface="Trebuchet MS"/>
              </a:rPr>
              <a:t>s)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7569" y="1625599"/>
            <a:ext cx="20891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65" dirty="0">
                <a:solidFill>
                  <a:srgbClr val="FFC000"/>
                </a:solidFill>
                <a:latin typeface="Arial Black"/>
                <a:cs typeface="Arial Black"/>
              </a:rPr>
              <a:t>FEATURE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4544" y="2749550"/>
            <a:ext cx="2170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1470" marR="5080" indent="-31877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Native</a:t>
            </a:r>
            <a:r>
              <a:rPr sz="2400" spc="-8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00AFEF"/>
                </a:solidFill>
                <a:latin typeface="Tahoma"/>
                <a:cs typeface="Tahoma"/>
              </a:rPr>
              <a:t>App</a:t>
            </a:r>
            <a:r>
              <a:rPr sz="2400" spc="-7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00AFEF"/>
                </a:solidFill>
                <a:latin typeface="Tahoma"/>
                <a:cs typeface="Tahoma"/>
              </a:rPr>
              <a:t>with </a:t>
            </a:r>
            <a:r>
              <a:rPr sz="2400" spc="60" dirty="0">
                <a:solidFill>
                  <a:srgbClr val="00AFEF"/>
                </a:solidFill>
                <a:latin typeface="Tahoma"/>
                <a:cs typeface="Tahoma"/>
              </a:rPr>
              <a:t>Uniform</a:t>
            </a:r>
            <a:r>
              <a:rPr sz="2400" spc="-9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AFEF"/>
                </a:solidFill>
                <a:latin typeface="Tahoma"/>
                <a:cs typeface="Tahoma"/>
              </a:rPr>
              <a:t>UI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2780" y="4341495"/>
            <a:ext cx="2245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solidFill>
                  <a:srgbClr val="00AFEF"/>
                </a:solidFill>
                <a:latin typeface="Tahoma"/>
                <a:cs typeface="Tahoma"/>
              </a:rPr>
              <a:t>Common</a:t>
            </a:r>
            <a:r>
              <a:rPr sz="2400" spc="-5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Cart</a:t>
            </a:r>
            <a:r>
              <a:rPr sz="2400" spc="-4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00AFEF"/>
                </a:solidFill>
                <a:latin typeface="Tahoma"/>
                <a:cs typeface="Tahoma"/>
              </a:rPr>
              <a:t>&amp;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9884" y="4707254"/>
            <a:ext cx="3009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Unified</a:t>
            </a:r>
            <a:r>
              <a:rPr sz="2400" spc="1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00AFEF"/>
                </a:solidFill>
                <a:latin typeface="Tahoma"/>
                <a:cs typeface="Tahoma"/>
              </a:rPr>
              <a:t>Orders</a:t>
            </a:r>
            <a:r>
              <a:rPr sz="2400" spc="1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Page</a:t>
            </a:r>
            <a:r>
              <a:rPr sz="2400" spc="-26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700" spc="-75" baseline="40123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2700" baseline="4012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8969" y="6087745"/>
            <a:ext cx="2282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Referral</a:t>
            </a:r>
            <a:r>
              <a:rPr sz="2400" spc="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Scheme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0269" y="7383144"/>
            <a:ext cx="1770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 marR="5080" indent="-27813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00AFEF"/>
                </a:solidFill>
                <a:latin typeface="Tahoma"/>
                <a:cs typeface="Tahoma"/>
              </a:rPr>
              <a:t>Membership </a:t>
            </a:r>
            <a:r>
              <a:rPr sz="2400" spc="35" dirty="0">
                <a:solidFill>
                  <a:srgbClr val="00AFEF"/>
                </a:solidFill>
                <a:latin typeface="Tahoma"/>
                <a:cs typeface="Tahoma"/>
              </a:rPr>
              <a:t>Program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6125" y="9059544"/>
            <a:ext cx="20885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5080" indent="-502284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AFEF"/>
                </a:solidFill>
                <a:latin typeface="Tahoma"/>
                <a:cs typeface="Tahoma"/>
              </a:rPr>
              <a:t>Travel/Itinerary </a:t>
            </a:r>
            <a:r>
              <a:rPr sz="2400" spc="35" dirty="0">
                <a:solidFill>
                  <a:srgbClr val="00AFEF"/>
                </a:solidFill>
                <a:latin typeface="Tahoma"/>
                <a:cs typeface="Tahoma"/>
              </a:rPr>
              <a:t>Planner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60140" y="2353944"/>
            <a:ext cx="1312164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70" dirty="0">
                <a:solidFill>
                  <a:srgbClr val="92D050"/>
                </a:solidFill>
                <a:latin typeface="Tahoma"/>
                <a:cs typeface="Tahoma"/>
              </a:rPr>
              <a:t>User</a:t>
            </a:r>
            <a:r>
              <a:rPr sz="2400" spc="-9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92D050"/>
                </a:solidFill>
                <a:latin typeface="Tahoma"/>
                <a:cs typeface="Tahoma"/>
              </a:rPr>
              <a:t>Adoption</a:t>
            </a:r>
            <a:r>
              <a:rPr sz="2400" spc="-10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(increase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downloads/installations)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spc="70" dirty="0">
                <a:solidFill>
                  <a:srgbClr val="92D050"/>
                </a:solidFill>
                <a:latin typeface="Tahoma"/>
                <a:cs typeface="Tahoma"/>
              </a:rPr>
              <a:t>User</a:t>
            </a:r>
            <a:r>
              <a:rPr sz="2400" spc="-1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Enagagement</a:t>
            </a:r>
            <a:r>
              <a:rPr sz="2400" spc="-2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(average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spent,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sessions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user,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retention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users)</a:t>
            </a:r>
            <a:endParaRPr sz="2400">
              <a:latin typeface="Tahoma"/>
              <a:cs typeface="Tahoma"/>
            </a:endParaRPr>
          </a:p>
          <a:p>
            <a:pPr marL="355600" marR="206375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Technical</a:t>
            </a:r>
            <a:r>
              <a:rPr sz="2400" spc="-4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92D050"/>
                </a:solidFill>
                <a:latin typeface="Tahoma"/>
                <a:cs typeface="Tahoma"/>
              </a:rPr>
              <a:t>Performance</a:t>
            </a:r>
            <a:r>
              <a:rPr sz="2400" spc="-5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(app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load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times,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responsiveness,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stability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&amp;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crashes)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60140" y="3943984"/>
            <a:ext cx="136277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24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45" dirty="0">
                <a:solidFill>
                  <a:srgbClr val="92D050"/>
                </a:solidFill>
                <a:latin typeface="Tahoma"/>
                <a:cs typeface="Tahoma"/>
              </a:rPr>
              <a:t>Operational</a:t>
            </a:r>
            <a:r>
              <a:rPr sz="2400" spc="-6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Efficiency</a:t>
            </a:r>
            <a:r>
              <a:rPr sz="2400" spc="-7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(efficiency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common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cart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unified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orders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time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take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complete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transactions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reduction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abandoned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carts)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Revenue</a:t>
            </a:r>
            <a:r>
              <a:rPr sz="2400" spc="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92D050"/>
                </a:solidFill>
                <a:latin typeface="Tahoma"/>
                <a:cs typeface="Tahoma"/>
              </a:rPr>
              <a:t>Growth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(impact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revenue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through increased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order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values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 streamlined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checkout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77640" y="4786630"/>
            <a:ext cx="1234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00" spc="-7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6600" spc="-1139" baseline="-30303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40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600" spc="-1702" baseline="-30303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3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600" spc="-1695" baseline="-30303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600" spc="-2175" baseline="-30303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600" spc="-2325" baseline="-30303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400" spc="-8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600" spc="-982" baseline="-30303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33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77539" y="5438140"/>
            <a:ext cx="145313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86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ts val="2555"/>
              </a:lnSpc>
              <a:tabLst>
                <a:tab pos="509270" algn="l"/>
                <a:tab pos="852169" algn="l"/>
              </a:tabLst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	</a:t>
            </a:r>
            <a:r>
              <a:rPr sz="3600" spc="-75" baseline="1157" dirty="0">
                <a:solidFill>
                  <a:srgbClr val="92D050"/>
                </a:solidFill>
                <a:latin typeface="Arial MT"/>
                <a:cs typeface="Arial MT"/>
              </a:rPr>
              <a:t>•</a:t>
            </a:r>
            <a:r>
              <a:rPr sz="3600" baseline="1157" dirty="0">
                <a:solidFill>
                  <a:srgbClr val="92D050"/>
                </a:solidFill>
                <a:latin typeface="Arial MT"/>
                <a:cs typeface="Arial MT"/>
              </a:rPr>
              <a:t>	</a:t>
            </a:r>
            <a:r>
              <a:rPr sz="3600" baseline="1157" dirty="0">
                <a:solidFill>
                  <a:srgbClr val="92D050"/>
                </a:solidFill>
                <a:latin typeface="Tahoma"/>
                <a:cs typeface="Tahoma"/>
              </a:rPr>
              <a:t>Referral</a:t>
            </a:r>
            <a:r>
              <a:rPr sz="3600" spc="22" baseline="1157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3600" baseline="1157" dirty="0">
                <a:solidFill>
                  <a:srgbClr val="92D050"/>
                </a:solidFill>
                <a:latin typeface="Tahoma"/>
                <a:cs typeface="Tahoma"/>
              </a:rPr>
              <a:t>Conversion</a:t>
            </a:r>
            <a:r>
              <a:rPr sz="3600" spc="15" baseline="1157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3600" baseline="1157" dirty="0">
                <a:solidFill>
                  <a:srgbClr val="92D050"/>
                </a:solidFill>
                <a:latin typeface="Tahoma"/>
                <a:cs typeface="Tahoma"/>
              </a:rPr>
              <a:t>Rate</a:t>
            </a:r>
            <a:r>
              <a:rPr sz="3600" spc="15" baseline="1157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3600" baseline="1157" dirty="0">
                <a:solidFill>
                  <a:srgbClr val="FFFFFF"/>
                </a:solidFill>
                <a:latin typeface="Tahoma"/>
                <a:cs typeface="Tahoma"/>
              </a:rPr>
              <a:t>(percentage of</a:t>
            </a:r>
            <a:r>
              <a:rPr sz="3600" spc="7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spc="67" baseline="1157" dirty="0">
                <a:solidFill>
                  <a:srgbClr val="FFFFFF"/>
                </a:solidFill>
                <a:latin typeface="Tahoma"/>
                <a:cs typeface="Tahoma"/>
              </a:rPr>
              <a:t>referred</a:t>
            </a:r>
            <a:r>
              <a:rPr sz="3600" spc="7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aseline="1157" dirty="0">
                <a:solidFill>
                  <a:srgbClr val="FFFFFF"/>
                </a:solidFill>
                <a:latin typeface="Tahoma"/>
                <a:cs typeface="Tahoma"/>
              </a:rPr>
              <a:t>users who successfully convert</a:t>
            </a:r>
            <a:r>
              <a:rPr sz="3600" spc="7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aseline="1157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3600" spc="-7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spc="-15" baseline="1157" dirty="0">
                <a:solidFill>
                  <a:srgbClr val="FFFFFF"/>
                </a:solidFill>
                <a:latin typeface="Tahoma"/>
                <a:cs typeface="Tahoma"/>
              </a:rPr>
              <a:t>active</a:t>
            </a:r>
            <a:r>
              <a:rPr sz="3600" baseline="1157" dirty="0">
                <a:solidFill>
                  <a:srgbClr val="FFFFFF"/>
                </a:solidFill>
                <a:latin typeface="Tahoma"/>
                <a:cs typeface="Tahoma"/>
              </a:rPr>
              <a:t> users</a:t>
            </a:r>
            <a:r>
              <a:rPr sz="3600" spc="7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spc="82" baseline="1157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endParaRPr sz="3600" baseline="1157">
              <a:latin typeface="Tahoma"/>
              <a:cs typeface="Tahoma"/>
            </a:endParaRPr>
          </a:p>
          <a:p>
            <a:pPr marL="38100">
              <a:lnSpc>
                <a:spcPts val="2860"/>
              </a:lnSpc>
              <a:tabLst>
                <a:tab pos="852169" algn="l"/>
              </a:tabLst>
            </a:pPr>
            <a:r>
              <a:rPr sz="2700" spc="-75" baseline="20061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r>
              <a:rPr sz="2700" baseline="20061" dirty="0">
                <a:solidFill>
                  <a:srgbClr val="FFC000"/>
                </a:solid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purchases)</a:t>
            </a:r>
            <a:endParaRPr sz="2400">
              <a:latin typeface="Tahoma"/>
              <a:cs typeface="Tahoma"/>
            </a:endParaRPr>
          </a:p>
          <a:p>
            <a:pPr marL="38100">
              <a:lnSpc>
                <a:spcPts val="2120"/>
              </a:lnSpc>
              <a:tabLst>
                <a:tab pos="509270" algn="l"/>
                <a:tab pos="852169" algn="l"/>
              </a:tabLst>
            </a:pPr>
            <a:r>
              <a:rPr sz="2700" spc="-75" baseline="43209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r>
              <a:rPr sz="2700" baseline="43209" dirty="0">
                <a:solidFill>
                  <a:srgbClr val="FFC000"/>
                </a:solidFill>
                <a:latin typeface="Calibri"/>
                <a:cs typeface="Calibri"/>
              </a:rPr>
              <a:t>	</a:t>
            </a:r>
            <a:r>
              <a:rPr sz="2400" spc="-50" dirty="0">
                <a:solidFill>
                  <a:srgbClr val="92D050"/>
                </a:solidFill>
                <a:latin typeface="Arial MT"/>
                <a:cs typeface="Arial MT"/>
              </a:rPr>
              <a:t>•</a:t>
            </a:r>
            <a:r>
              <a:rPr sz="2400" dirty="0">
                <a:solidFill>
                  <a:srgbClr val="92D050"/>
                </a:solidFill>
                <a:latin typeface="Arial MT"/>
                <a:cs typeface="Arial MT"/>
              </a:rPr>
              <a:t>	</a:t>
            </a:r>
            <a:r>
              <a:rPr sz="2400" spc="70" dirty="0">
                <a:solidFill>
                  <a:srgbClr val="92D050"/>
                </a:solidFill>
                <a:latin typeface="Tahoma"/>
                <a:cs typeface="Tahoma"/>
              </a:rPr>
              <a:t>User</a:t>
            </a:r>
            <a:r>
              <a:rPr sz="2400" spc="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Acquisition</a:t>
            </a:r>
            <a:r>
              <a:rPr sz="2400" spc="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(increase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 new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 attributed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referral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program)</a:t>
            </a:r>
            <a:endParaRPr sz="2400">
              <a:latin typeface="Tahoma"/>
              <a:cs typeface="Tahoma"/>
            </a:endParaRPr>
          </a:p>
          <a:p>
            <a:pPr marL="38100">
              <a:lnSpc>
                <a:spcPts val="14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49345" y="7078344"/>
            <a:ext cx="13087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75" dirty="0">
                <a:solidFill>
                  <a:srgbClr val="92D050"/>
                </a:solidFill>
                <a:latin typeface="Tahoma"/>
                <a:cs typeface="Tahoma"/>
              </a:rPr>
              <a:t>Membership</a:t>
            </a:r>
            <a:r>
              <a:rPr sz="2400" spc="-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92D050"/>
                </a:solidFill>
                <a:latin typeface="Tahoma"/>
                <a:cs typeface="Tahoma"/>
              </a:rPr>
              <a:t>Sign-</a:t>
            </a:r>
            <a:r>
              <a:rPr sz="2400" spc="65" dirty="0">
                <a:solidFill>
                  <a:srgbClr val="92D050"/>
                </a:solidFill>
                <a:latin typeface="Tahoma"/>
                <a:cs typeface="Tahoma"/>
              </a:rPr>
              <a:t>ups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(number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subscribing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program)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Revenue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92D050"/>
                </a:solidFill>
                <a:latin typeface="Tahoma"/>
                <a:cs typeface="Tahoma"/>
              </a:rPr>
              <a:t>Growth</a:t>
            </a:r>
            <a:r>
              <a:rPr sz="2400" spc="-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(mpact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revenue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fees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increased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spending)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49345" y="7809865"/>
            <a:ext cx="12705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Retention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92D050"/>
                </a:solidFill>
                <a:latin typeface="Tahoma"/>
                <a:cs typeface="Tahoma"/>
              </a:rPr>
              <a:t>and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Loyalty</a:t>
            </a:r>
            <a:r>
              <a:rPr sz="2400" spc="-1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(impact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retention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loyalty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exclusive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66845" y="7920990"/>
            <a:ext cx="3382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400" spc="-7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600" spc="-1155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5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6600" spc="-1612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600" spc="-1754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39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6600" spc="-1747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spc="-36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6600" spc="-1875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6600" spc="-2542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24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400" spc="-9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6600" spc="-869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45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600" spc="-690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400" spc="-2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600" spc="-1882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76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6600" spc="-1139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76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6600" spc="-1139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7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600" spc="-1177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4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6600" spc="-1695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6600" spc="-2182" baseline="-29671" dirty="0">
                <a:solidFill>
                  <a:srgbClr val="FFC000"/>
                </a:solidFill>
                <a:latin typeface="Tahoma"/>
                <a:cs typeface="Tahoma"/>
              </a:rPr>
              <a:t>-</a:t>
            </a:r>
            <a:r>
              <a:rPr sz="2400" spc="-33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77539" y="8653780"/>
            <a:ext cx="1428623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80"/>
              </a:lnSpc>
              <a:spcBef>
                <a:spcPts val="100"/>
              </a:spcBef>
              <a:tabLst>
                <a:tab pos="494665" algn="l"/>
                <a:tab pos="837565" algn="l"/>
              </a:tabLst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	</a:t>
            </a:r>
            <a:r>
              <a:rPr sz="2400" spc="-50" dirty="0">
                <a:solidFill>
                  <a:srgbClr val="92D050"/>
                </a:solidFill>
                <a:latin typeface="Arial MT"/>
                <a:cs typeface="Arial MT"/>
              </a:rPr>
              <a:t>•</a:t>
            </a:r>
            <a:r>
              <a:rPr sz="2400" dirty="0">
                <a:solidFill>
                  <a:srgbClr val="92D050"/>
                </a:solidFill>
                <a:latin typeface="Arial MT"/>
                <a:cs typeface="Arial MT"/>
              </a:rPr>
              <a:t>	</a:t>
            </a:r>
            <a:r>
              <a:rPr sz="2400" spc="70" dirty="0">
                <a:solidFill>
                  <a:srgbClr val="92D050"/>
                </a:solidFill>
                <a:latin typeface="Tahoma"/>
                <a:cs typeface="Tahoma"/>
              </a:rPr>
              <a:t>User</a:t>
            </a:r>
            <a:r>
              <a:rPr sz="2400" spc="-3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Engagement</a:t>
            </a:r>
            <a:r>
              <a:rPr sz="2400" spc="-3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(usage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itinerary/travel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planner,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number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utilizing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2400">
              <a:latin typeface="Tahoma"/>
              <a:cs typeface="Tahoma"/>
            </a:endParaRPr>
          </a:p>
          <a:p>
            <a:pPr marL="38100">
              <a:lnSpc>
                <a:spcPts val="2875"/>
              </a:lnSpc>
              <a:tabLst>
                <a:tab pos="837565" algn="l"/>
              </a:tabLst>
            </a:pPr>
            <a:r>
              <a:rPr sz="2700" spc="-75" baseline="21604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r>
              <a:rPr sz="2700" baseline="21604" dirty="0">
                <a:solidFill>
                  <a:srgbClr val="FFC000"/>
                </a:solid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frequency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use)</a:t>
            </a:r>
            <a:endParaRPr sz="2400">
              <a:latin typeface="Tahoma"/>
              <a:cs typeface="Tahoma"/>
            </a:endParaRPr>
          </a:p>
          <a:p>
            <a:pPr marL="38100">
              <a:lnSpc>
                <a:spcPts val="2100"/>
              </a:lnSpc>
              <a:tabLst>
                <a:tab pos="494665" algn="l"/>
                <a:tab pos="837565" algn="l"/>
              </a:tabLst>
            </a:pPr>
            <a:r>
              <a:rPr sz="2700" spc="-75" baseline="44753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r>
              <a:rPr sz="2700" baseline="44753" dirty="0">
                <a:solidFill>
                  <a:srgbClr val="FFC000"/>
                </a:solidFill>
                <a:latin typeface="Calibri"/>
                <a:cs typeface="Calibri"/>
              </a:rPr>
              <a:t>	</a:t>
            </a:r>
            <a:r>
              <a:rPr sz="2400" spc="-50" dirty="0">
                <a:solidFill>
                  <a:srgbClr val="92D050"/>
                </a:solidFill>
                <a:latin typeface="Arial MT"/>
                <a:cs typeface="Arial MT"/>
              </a:rPr>
              <a:t>•</a:t>
            </a:r>
            <a:r>
              <a:rPr sz="2400" dirty="0">
                <a:solidFill>
                  <a:srgbClr val="92D050"/>
                </a:solidFill>
                <a:latin typeface="Arial MT"/>
                <a:cs typeface="Arial MT"/>
              </a:rPr>
              <a:t>	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Cross-Selling</a:t>
            </a:r>
            <a:r>
              <a:rPr sz="2400" spc="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Conversion</a:t>
            </a:r>
            <a:r>
              <a:rPr sz="2400" spc="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Rates</a:t>
            </a:r>
            <a:r>
              <a:rPr sz="2400" spc="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(how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well the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cross-selling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suggestions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multiple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endParaRPr sz="2400">
              <a:latin typeface="Tahoma"/>
              <a:cs typeface="Tahoma"/>
            </a:endParaRPr>
          </a:p>
          <a:p>
            <a:pPr marL="38100">
              <a:lnSpc>
                <a:spcPts val="108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ts val="2580"/>
              </a:lnSpc>
              <a:tabLst>
                <a:tab pos="837565" algn="l"/>
              </a:tabLst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itinerary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planner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convert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actual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purchases)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GO</a:t>
            </a:r>
            <a:r>
              <a:rPr b="1" spc="135" dirty="0">
                <a:latin typeface="Trebuchet MS"/>
                <a:cs typeface="Trebuchet MS"/>
              </a:rPr>
              <a:t>-</a:t>
            </a:r>
            <a:r>
              <a:rPr spc="90" dirty="0"/>
              <a:t>TO</a:t>
            </a:r>
            <a:r>
              <a:rPr b="1" spc="90" dirty="0">
                <a:latin typeface="Trebuchet MS"/>
                <a:cs typeface="Trebuchet MS"/>
              </a:rPr>
              <a:t>-</a:t>
            </a:r>
            <a:r>
              <a:rPr dirty="0"/>
              <a:t>MARKET</a:t>
            </a:r>
            <a:r>
              <a:rPr spc="-50" dirty="0"/>
              <a:t> </a:t>
            </a:r>
            <a:r>
              <a:rPr b="1" spc="-160" dirty="0">
                <a:latin typeface="Trebuchet MS"/>
                <a:cs typeface="Trebuchet MS"/>
              </a:rPr>
              <a:t>(</a:t>
            </a:r>
            <a:r>
              <a:rPr spc="-160" dirty="0"/>
              <a:t>GTM</a:t>
            </a:r>
            <a:r>
              <a:rPr b="1" spc="-160" dirty="0">
                <a:latin typeface="Trebuchet MS"/>
                <a:cs typeface="Trebuchet MS"/>
              </a:rPr>
              <a:t>)</a:t>
            </a:r>
            <a:r>
              <a:rPr b="1" spc="-480" dirty="0">
                <a:latin typeface="Trebuchet MS"/>
                <a:cs typeface="Trebuchet MS"/>
              </a:rPr>
              <a:t> </a:t>
            </a:r>
            <a:r>
              <a:rPr spc="-225" dirty="0"/>
              <a:t>S</a:t>
            </a:r>
            <a:r>
              <a:rPr spc="15" dirty="0"/>
              <a:t>T</a:t>
            </a:r>
            <a:r>
              <a:rPr spc="-80" dirty="0"/>
              <a:t>R</a:t>
            </a:r>
            <a:r>
              <a:rPr spc="-615" dirty="0"/>
              <a:t>A</a:t>
            </a:r>
            <a:r>
              <a:rPr spc="15" dirty="0"/>
              <a:t>T</a:t>
            </a:r>
            <a:r>
              <a:rPr spc="-35" dirty="0"/>
              <a:t>E</a:t>
            </a:r>
            <a:r>
              <a:rPr spc="-430" dirty="0"/>
              <a:t>G</a:t>
            </a:r>
            <a:r>
              <a:rPr spc="25" dirty="0"/>
              <a:t>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3371" y="2019300"/>
            <a:ext cx="7002780" cy="69296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41940" y="2327275"/>
            <a:ext cx="330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85" dirty="0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61140" y="5070475"/>
            <a:ext cx="4521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5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1940" y="7737475"/>
            <a:ext cx="4629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1540" y="7737475"/>
            <a:ext cx="4718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35" dirty="0">
                <a:solidFill>
                  <a:srgbClr val="FFFFFF"/>
                </a:solidFill>
                <a:latin typeface="Arial Black"/>
                <a:cs typeface="Arial Black"/>
              </a:rPr>
              <a:t>4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8540" y="5070475"/>
            <a:ext cx="4387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FFFFFF"/>
                </a:solidFill>
                <a:latin typeface="Arial Black"/>
                <a:cs typeface="Arial Black"/>
              </a:rPr>
              <a:t>5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1540" y="2327275"/>
            <a:ext cx="4699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35" dirty="0">
                <a:solidFill>
                  <a:srgbClr val="FFFFFF"/>
                </a:solidFill>
                <a:latin typeface="Arial Black"/>
                <a:cs typeface="Arial Black"/>
              </a:rPr>
              <a:t>6</a:t>
            </a:r>
            <a:endParaRPr sz="48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57609" y="2193925"/>
            <a:ext cx="2066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B80A"/>
                </a:solidFill>
                <a:latin typeface="Arial Black"/>
                <a:cs typeface="Arial Black"/>
              </a:rPr>
              <a:t>TARGET</a:t>
            </a:r>
            <a:r>
              <a:rPr sz="1800" spc="-80" dirty="0">
                <a:solidFill>
                  <a:srgbClr val="FFB80A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B80A"/>
                </a:solidFill>
                <a:latin typeface="Arial Black"/>
                <a:cs typeface="Arial Black"/>
              </a:rPr>
              <a:t>GROUP </a:t>
            </a:r>
            <a:r>
              <a:rPr sz="1800" spc="-50" dirty="0">
                <a:solidFill>
                  <a:srgbClr val="FFB80A"/>
                </a:solidFill>
                <a:latin typeface="Arial Black"/>
                <a:cs typeface="Arial Black"/>
              </a:rPr>
              <a:t>IDENTIFICATION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05384" y="4937125"/>
            <a:ext cx="27717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8D2A"/>
                </a:solidFill>
                <a:latin typeface="Arial Black"/>
                <a:cs typeface="Arial Black"/>
              </a:rPr>
              <a:t>LAUNCH</a:t>
            </a:r>
            <a:r>
              <a:rPr sz="1800" spc="55" dirty="0">
                <a:solidFill>
                  <a:srgbClr val="FF8D2A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FF8D2A"/>
                </a:solidFill>
                <a:latin typeface="Arial Black"/>
                <a:cs typeface="Arial Black"/>
              </a:rPr>
              <a:t>OF</a:t>
            </a:r>
            <a:r>
              <a:rPr sz="1800" spc="60" dirty="0">
                <a:solidFill>
                  <a:srgbClr val="FF8D2A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8D2A"/>
                </a:solidFill>
                <a:latin typeface="Arial Black"/>
                <a:cs typeface="Arial Black"/>
              </a:rPr>
              <a:t>REVAMP</a:t>
            </a:r>
            <a:endParaRPr sz="1800">
              <a:latin typeface="Arial Black"/>
              <a:cs typeface="Arial Black"/>
            </a:endParaRPr>
          </a:p>
          <a:p>
            <a:pPr marL="143510" marR="5080" indent="-130810">
              <a:lnSpc>
                <a:spcPct val="100000"/>
              </a:lnSpc>
            </a:pPr>
            <a:r>
              <a:rPr sz="1800" spc="45" dirty="0">
                <a:solidFill>
                  <a:srgbClr val="FF8D2A"/>
                </a:solidFill>
                <a:latin typeface="Arial Black"/>
                <a:cs typeface="Arial Black"/>
              </a:rPr>
              <a:t>CAMPAiGn</a:t>
            </a:r>
            <a:r>
              <a:rPr sz="1800" spc="150" dirty="0">
                <a:solidFill>
                  <a:srgbClr val="FF8D2A"/>
                </a:solidFill>
                <a:latin typeface="Arial Black"/>
                <a:cs typeface="Arial Black"/>
              </a:rPr>
              <a:t> </a:t>
            </a:r>
            <a:r>
              <a:rPr sz="1800" spc="70" dirty="0">
                <a:solidFill>
                  <a:srgbClr val="FF8D2A"/>
                </a:solidFill>
                <a:latin typeface="Arial Black"/>
                <a:cs typeface="Arial Black"/>
              </a:rPr>
              <a:t>ThROuGh </a:t>
            </a:r>
            <a:r>
              <a:rPr sz="1800" dirty="0">
                <a:solidFill>
                  <a:srgbClr val="FF8D2A"/>
                </a:solidFill>
                <a:latin typeface="Arial Black"/>
                <a:cs typeface="Arial Black"/>
              </a:rPr>
              <a:t>REFERRAL</a:t>
            </a:r>
            <a:r>
              <a:rPr sz="1800" spc="5" dirty="0">
                <a:solidFill>
                  <a:srgbClr val="FF8D2A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FF8D2A"/>
                </a:solidFill>
                <a:latin typeface="Arial Black"/>
                <a:cs typeface="Arial Black"/>
              </a:rPr>
              <a:t>SChEME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4900" y="8169909"/>
            <a:ext cx="2353945" cy="848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635" algn="ctr">
              <a:lnSpc>
                <a:spcPts val="2100"/>
              </a:lnSpc>
              <a:spcBef>
                <a:spcPts val="219"/>
              </a:spcBef>
            </a:pPr>
            <a:r>
              <a:rPr sz="1800" spc="40" dirty="0">
                <a:solidFill>
                  <a:srgbClr val="F04257"/>
                </a:solidFill>
                <a:latin typeface="Arial Black"/>
                <a:cs typeface="Arial Black"/>
              </a:rPr>
              <a:t>inCEnTiVizED </a:t>
            </a:r>
            <a:r>
              <a:rPr sz="1800" dirty="0">
                <a:solidFill>
                  <a:srgbClr val="F04257"/>
                </a:solidFill>
                <a:latin typeface="Arial Black"/>
                <a:cs typeface="Arial Black"/>
              </a:rPr>
              <a:t>PRO</a:t>
            </a:r>
            <a:r>
              <a:rPr sz="1800" b="1" dirty="0">
                <a:solidFill>
                  <a:srgbClr val="F04257"/>
                </a:solidFill>
                <a:latin typeface="Trebuchet MS"/>
                <a:cs typeface="Trebuchet MS"/>
              </a:rPr>
              <a:t>-</a:t>
            </a:r>
            <a:r>
              <a:rPr sz="1800" spc="-10" dirty="0">
                <a:solidFill>
                  <a:srgbClr val="F04257"/>
                </a:solidFill>
                <a:latin typeface="Arial Black"/>
                <a:cs typeface="Arial Black"/>
              </a:rPr>
              <a:t>MEMBERShiP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</a:pPr>
            <a:r>
              <a:rPr sz="1800" spc="110" dirty="0">
                <a:solidFill>
                  <a:srgbClr val="F04257"/>
                </a:solidFill>
                <a:latin typeface="Arial Black"/>
                <a:cs typeface="Arial Black"/>
              </a:rPr>
              <a:t>LAunCh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8570" y="8137525"/>
            <a:ext cx="3038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518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8BD7E"/>
                </a:solidFill>
                <a:latin typeface="Arial Black"/>
                <a:cs typeface="Arial Black"/>
              </a:rPr>
              <a:t>LAUNCH</a:t>
            </a:r>
            <a:r>
              <a:rPr sz="1800" spc="-55" dirty="0">
                <a:solidFill>
                  <a:srgbClr val="08BD7E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08BD7E"/>
                </a:solidFill>
                <a:latin typeface="Arial Black"/>
                <a:cs typeface="Arial Black"/>
              </a:rPr>
              <a:t>OF </a:t>
            </a:r>
            <a:r>
              <a:rPr sz="1800" dirty="0">
                <a:solidFill>
                  <a:srgbClr val="08BD7E"/>
                </a:solidFill>
                <a:latin typeface="Arial Black"/>
                <a:cs typeface="Arial Black"/>
              </a:rPr>
              <a:t>MARKETinG</a:t>
            </a:r>
            <a:r>
              <a:rPr sz="1800" spc="175" dirty="0">
                <a:solidFill>
                  <a:srgbClr val="08BD7E"/>
                </a:solidFill>
                <a:latin typeface="Arial Black"/>
                <a:cs typeface="Arial Black"/>
              </a:rPr>
              <a:t> </a:t>
            </a:r>
            <a:r>
              <a:rPr sz="1800" spc="35" dirty="0">
                <a:solidFill>
                  <a:srgbClr val="08BD7E"/>
                </a:solidFill>
                <a:latin typeface="Arial Black"/>
                <a:cs typeface="Arial Black"/>
              </a:rPr>
              <a:t>CAMPAiGn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05479" y="5165725"/>
            <a:ext cx="23685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9B8"/>
                </a:solidFill>
                <a:latin typeface="Arial Black"/>
                <a:cs typeface="Arial Black"/>
              </a:rPr>
              <a:t>DATA</a:t>
            </a:r>
            <a:r>
              <a:rPr sz="1800" spc="-114" dirty="0">
                <a:solidFill>
                  <a:srgbClr val="00A9B8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00A9B8"/>
                </a:solidFill>
                <a:latin typeface="Arial Black"/>
                <a:cs typeface="Arial Black"/>
              </a:rPr>
              <a:t>DRiVEn</a:t>
            </a:r>
            <a:endParaRPr sz="1800">
              <a:latin typeface="Arial Black"/>
              <a:cs typeface="Arial Black"/>
            </a:endParaRPr>
          </a:p>
          <a:p>
            <a:pPr marL="12700" marR="5080" indent="635" algn="ctr">
              <a:lnSpc>
                <a:spcPct val="100000"/>
              </a:lnSpc>
            </a:pPr>
            <a:r>
              <a:rPr sz="1800" spc="50" dirty="0">
                <a:solidFill>
                  <a:srgbClr val="00A9B8"/>
                </a:solidFill>
                <a:latin typeface="Arial Black"/>
                <a:cs typeface="Arial Black"/>
              </a:rPr>
              <a:t>MOnETizATiOn</a:t>
            </a:r>
            <a:r>
              <a:rPr sz="1800" spc="150" dirty="0">
                <a:solidFill>
                  <a:srgbClr val="00A9B8"/>
                </a:solidFill>
                <a:latin typeface="Arial Black"/>
                <a:cs typeface="Arial Black"/>
              </a:rPr>
              <a:t> </a:t>
            </a:r>
            <a:r>
              <a:rPr sz="1800" spc="-50" dirty="0">
                <a:solidFill>
                  <a:srgbClr val="00A9B8"/>
                </a:solidFill>
                <a:latin typeface="Arial Black"/>
                <a:cs typeface="Arial Black"/>
              </a:rPr>
              <a:t>&amp; </a:t>
            </a:r>
            <a:r>
              <a:rPr sz="1800" dirty="0">
                <a:solidFill>
                  <a:srgbClr val="00A9B8"/>
                </a:solidFill>
                <a:latin typeface="Arial Black"/>
                <a:cs typeface="Arial Black"/>
              </a:rPr>
              <a:t>DECiSiOn</a:t>
            </a:r>
            <a:r>
              <a:rPr sz="1800" spc="290" dirty="0">
                <a:solidFill>
                  <a:srgbClr val="00A9B8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00A9B8"/>
                </a:solidFill>
                <a:latin typeface="Arial Black"/>
                <a:cs typeface="Arial Black"/>
              </a:rPr>
              <a:t>MAKinG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3995" y="2148205"/>
            <a:ext cx="28651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006680"/>
                </a:solidFill>
                <a:latin typeface="Arial Black"/>
                <a:cs typeface="Arial Black"/>
              </a:rPr>
              <a:t>CUSTOMER</a:t>
            </a:r>
            <a:r>
              <a:rPr sz="1800" spc="-85" dirty="0">
                <a:solidFill>
                  <a:srgbClr val="006680"/>
                </a:solidFill>
                <a:latin typeface="Arial Black"/>
                <a:cs typeface="Arial Black"/>
              </a:rPr>
              <a:t> </a:t>
            </a:r>
            <a:r>
              <a:rPr sz="1800" spc="-40" dirty="0">
                <a:solidFill>
                  <a:srgbClr val="006680"/>
                </a:solidFill>
                <a:latin typeface="Arial Black"/>
                <a:cs typeface="Arial Black"/>
              </a:rPr>
              <a:t>FEEDBACK </a:t>
            </a:r>
            <a:r>
              <a:rPr sz="1800" dirty="0">
                <a:solidFill>
                  <a:srgbClr val="006680"/>
                </a:solidFill>
                <a:latin typeface="Arial Black"/>
                <a:cs typeface="Arial Black"/>
              </a:rPr>
              <a:t>LOOP</a:t>
            </a:r>
            <a:r>
              <a:rPr sz="1800" spc="5" dirty="0">
                <a:solidFill>
                  <a:srgbClr val="006680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006680"/>
                </a:solidFill>
                <a:latin typeface="Arial Black"/>
                <a:cs typeface="Arial Black"/>
              </a:rPr>
              <a:t>&amp;</a:t>
            </a:r>
            <a:r>
              <a:rPr sz="1800" spc="10" dirty="0">
                <a:solidFill>
                  <a:srgbClr val="006680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006680"/>
                </a:solidFill>
                <a:latin typeface="Arial Black"/>
                <a:cs typeface="Arial Black"/>
              </a:rPr>
              <a:t>RETENTION STRATEGIES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8513" y="1790700"/>
            <a:ext cx="15093950" cy="7480300"/>
            <a:chOff x="2838513" y="1790700"/>
            <a:chExt cx="15093950" cy="7480300"/>
          </a:xfrm>
        </p:grpSpPr>
        <p:sp>
          <p:nvSpPr>
            <p:cNvPr id="3" name="object 3"/>
            <p:cNvSpPr/>
            <p:nvPr/>
          </p:nvSpPr>
          <p:spPr>
            <a:xfrm>
              <a:off x="2838513" y="1790699"/>
              <a:ext cx="15093950" cy="7480300"/>
            </a:xfrm>
            <a:custGeom>
              <a:avLst/>
              <a:gdLst/>
              <a:ahLst/>
              <a:cxnLst/>
              <a:rect l="l" t="t" r="r" b="b"/>
              <a:pathLst>
                <a:path w="15093950" h="7480300">
                  <a:moveTo>
                    <a:pt x="15093887" y="7391400"/>
                  </a:moveTo>
                  <a:lnTo>
                    <a:pt x="15072068" y="7378827"/>
                  </a:lnTo>
                  <a:lnTo>
                    <a:pt x="14998599" y="7336460"/>
                  </a:lnTo>
                  <a:lnTo>
                    <a:pt x="14996173" y="7335380"/>
                  </a:lnTo>
                  <a:lnTo>
                    <a:pt x="14993582" y="7334834"/>
                  </a:lnTo>
                  <a:lnTo>
                    <a:pt x="14990915" y="7334834"/>
                  </a:lnTo>
                  <a:lnTo>
                    <a:pt x="14979561" y="7347471"/>
                  </a:lnTo>
                  <a:lnTo>
                    <a:pt x="14979841" y="7350112"/>
                  </a:lnTo>
                  <a:lnTo>
                    <a:pt x="15021636" y="7379068"/>
                  </a:lnTo>
                  <a:lnTo>
                    <a:pt x="69786" y="7454836"/>
                  </a:lnTo>
                  <a:lnTo>
                    <a:pt x="69786" y="72199"/>
                  </a:lnTo>
                  <a:lnTo>
                    <a:pt x="90500" y="107708"/>
                  </a:lnTo>
                  <a:lnTo>
                    <a:pt x="92062" y="109855"/>
                  </a:lnTo>
                  <a:lnTo>
                    <a:pt x="94043" y="111645"/>
                  </a:lnTo>
                  <a:lnTo>
                    <a:pt x="96329" y="112979"/>
                  </a:lnTo>
                  <a:lnTo>
                    <a:pt x="98856" y="113817"/>
                  </a:lnTo>
                  <a:lnTo>
                    <a:pt x="98691" y="113817"/>
                  </a:lnTo>
                  <a:lnTo>
                    <a:pt x="101587" y="114109"/>
                  </a:lnTo>
                  <a:lnTo>
                    <a:pt x="104228" y="113817"/>
                  </a:lnTo>
                  <a:lnTo>
                    <a:pt x="106756" y="112979"/>
                  </a:lnTo>
                  <a:lnTo>
                    <a:pt x="114173" y="102679"/>
                  </a:lnTo>
                  <a:lnTo>
                    <a:pt x="114160" y="100025"/>
                  </a:lnTo>
                  <a:lnTo>
                    <a:pt x="113601" y="97421"/>
                  </a:lnTo>
                  <a:lnTo>
                    <a:pt x="112509" y="95008"/>
                  </a:lnTo>
                  <a:lnTo>
                    <a:pt x="71780" y="25209"/>
                  </a:lnTo>
                  <a:lnTo>
                    <a:pt x="57086" y="0"/>
                  </a:lnTo>
                  <a:lnTo>
                    <a:pt x="1663" y="95008"/>
                  </a:lnTo>
                  <a:lnTo>
                    <a:pt x="571" y="97421"/>
                  </a:lnTo>
                  <a:lnTo>
                    <a:pt x="12" y="100025"/>
                  </a:lnTo>
                  <a:lnTo>
                    <a:pt x="0" y="102679"/>
                  </a:lnTo>
                  <a:lnTo>
                    <a:pt x="546" y="105270"/>
                  </a:lnTo>
                  <a:lnTo>
                    <a:pt x="12585" y="114109"/>
                  </a:lnTo>
                  <a:lnTo>
                    <a:pt x="15468" y="113817"/>
                  </a:lnTo>
                  <a:lnTo>
                    <a:pt x="15303" y="113817"/>
                  </a:lnTo>
                  <a:lnTo>
                    <a:pt x="17830" y="112979"/>
                  </a:lnTo>
                  <a:lnTo>
                    <a:pt x="20116" y="111645"/>
                  </a:lnTo>
                  <a:lnTo>
                    <a:pt x="22098" y="109855"/>
                  </a:lnTo>
                  <a:lnTo>
                    <a:pt x="23660" y="107708"/>
                  </a:lnTo>
                  <a:lnTo>
                    <a:pt x="44386" y="72199"/>
                  </a:lnTo>
                  <a:lnTo>
                    <a:pt x="44386" y="7467600"/>
                  </a:lnTo>
                  <a:lnTo>
                    <a:pt x="57086" y="7467600"/>
                  </a:lnTo>
                  <a:lnTo>
                    <a:pt x="57150" y="7480300"/>
                  </a:lnTo>
                  <a:lnTo>
                    <a:pt x="15021763" y="7404468"/>
                  </a:lnTo>
                  <a:lnTo>
                    <a:pt x="14986254" y="7425423"/>
                  </a:lnTo>
                  <a:lnTo>
                    <a:pt x="14980006" y="7436485"/>
                  </a:lnTo>
                  <a:lnTo>
                    <a:pt x="14980311" y="7439126"/>
                  </a:lnTo>
                  <a:lnTo>
                    <a:pt x="14988718" y="7448397"/>
                  </a:lnTo>
                  <a:lnTo>
                    <a:pt x="14988515" y="7448397"/>
                  </a:lnTo>
                  <a:lnTo>
                    <a:pt x="14991372" y="7448982"/>
                  </a:lnTo>
                  <a:lnTo>
                    <a:pt x="14994154" y="7448982"/>
                  </a:lnTo>
                  <a:lnTo>
                    <a:pt x="14996744" y="7448397"/>
                  </a:lnTo>
                  <a:lnTo>
                    <a:pt x="14999157" y="7447305"/>
                  </a:lnTo>
                  <a:lnTo>
                    <a:pt x="15093887" y="73914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00374" y="2235199"/>
              <a:ext cx="14072235" cy="6121400"/>
            </a:xfrm>
            <a:custGeom>
              <a:avLst/>
              <a:gdLst/>
              <a:ahLst/>
              <a:cxnLst/>
              <a:rect l="l" t="t" r="r" b="b"/>
              <a:pathLst>
                <a:path w="14072235" h="6121400">
                  <a:moveTo>
                    <a:pt x="13995451" y="2057400"/>
                  </a:moveTo>
                  <a:lnTo>
                    <a:pt x="13995400" y="2032000"/>
                  </a:lnTo>
                  <a:lnTo>
                    <a:pt x="0" y="2057400"/>
                  </a:lnTo>
                  <a:lnTo>
                    <a:pt x="50" y="2082800"/>
                  </a:lnTo>
                  <a:lnTo>
                    <a:pt x="13995451" y="2057400"/>
                  </a:lnTo>
                  <a:close/>
                </a:path>
                <a:path w="14072235" h="6121400">
                  <a:moveTo>
                    <a:pt x="14020826" y="6096000"/>
                  </a:moveTo>
                  <a:lnTo>
                    <a:pt x="25" y="6096000"/>
                  </a:lnTo>
                  <a:lnTo>
                    <a:pt x="25" y="6121400"/>
                  </a:lnTo>
                  <a:lnTo>
                    <a:pt x="14020826" y="6121400"/>
                  </a:lnTo>
                  <a:lnTo>
                    <a:pt x="14020826" y="6096000"/>
                  </a:lnTo>
                  <a:close/>
                </a:path>
                <a:path w="14072235" h="6121400">
                  <a:moveTo>
                    <a:pt x="14020826" y="3048000"/>
                  </a:moveTo>
                  <a:lnTo>
                    <a:pt x="25" y="3048000"/>
                  </a:lnTo>
                  <a:lnTo>
                    <a:pt x="25" y="3073400"/>
                  </a:lnTo>
                  <a:lnTo>
                    <a:pt x="14020826" y="3073400"/>
                  </a:lnTo>
                  <a:lnTo>
                    <a:pt x="14020826" y="3048000"/>
                  </a:lnTo>
                  <a:close/>
                </a:path>
                <a:path w="14072235" h="6121400">
                  <a:moveTo>
                    <a:pt x="14020826" y="0"/>
                  </a:moveTo>
                  <a:lnTo>
                    <a:pt x="25" y="0"/>
                  </a:lnTo>
                  <a:lnTo>
                    <a:pt x="25" y="25400"/>
                  </a:lnTo>
                  <a:lnTo>
                    <a:pt x="14020826" y="25400"/>
                  </a:lnTo>
                  <a:lnTo>
                    <a:pt x="14020826" y="0"/>
                  </a:lnTo>
                  <a:close/>
                </a:path>
                <a:path w="14072235" h="6121400">
                  <a:moveTo>
                    <a:pt x="14046251" y="4064000"/>
                  </a:moveTo>
                  <a:lnTo>
                    <a:pt x="50" y="4038600"/>
                  </a:lnTo>
                  <a:lnTo>
                    <a:pt x="0" y="4064000"/>
                  </a:lnTo>
                  <a:lnTo>
                    <a:pt x="14046200" y="4089400"/>
                  </a:lnTo>
                  <a:lnTo>
                    <a:pt x="14046251" y="4064000"/>
                  </a:lnTo>
                  <a:close/>
                </a:path>
                <a:path w="14072235" h="6121400">
                  <a:moveTo>
                    <a:pt x="14046251" y="1016000"/>
                  </a:moveTo>
                  <a:lnTo>
                    <a:pt x="50" y="990600"/>
                  </a:lnTo>
                  <a:lnTo>
                    <a:pt x="0" y="1016000"/>
                  </a:lnTo>
                  <a:lnTo>
                    <a:pt x="14046200" y="1041400"/>
                  </a:lnTo>
                  <a:lnTo>
                    <a:pt x="14046251" y="1016000"/>
                  </a:lnTo>
                  <a:close/>
                </a:path>
                <a:path w="14072235" h="6121400">
                  <a:moveTo>
                    <a:pt x="14071651" y="5105400"/>
                  </a:moveTo>
                  <a:lnTo>
                    <a:pt x="14071600" y="5080000"/>
                  </a:lnTo>
                  <a:lnTo>
                    <a:pt x="0" y="5105400"/>
                  </a:lnTo>
                  <a:lnTo>
                    <a:pt x="50" y="5130800"/>
                  </a:lnTo>
                  <a:lnTo>
                    <a:pt x="14071651" y="5105400"/>
                  </a:lnTo>
                  <a:close/>
                </a:path>
              </a:pathLst>
            </a:custGeom>
            <a:solidFill>
              <a:srgbClr val="FFE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1940" y="2710814"/>
            <a:ext cx="2372360" cy="5142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 marR="5080" indent="52959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Luxury 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Concious</a:t>
            </a:r>
            <a:r>
              <a:rPr sz="3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TG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95"/>
              </a:spcBef>
            </a:pPr>
            <a:endParaRPr sz="3200">
              <a:latin typeface="Tahoma"/>
              <a:cs typeface="Tahoma"/>
            </a:endParaRPr>
          </a:p>
          <a:p>
            <a:pPr marL="38100" marR="30480" indent="645160"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Value 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Concious</a:t>
            </a:r>
            <a:r>
              <a:rPr sz="3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TG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3200">
              <a:latin typeface="Tahoma"/>
              <a:cs typeface="Tahoma"/>
            </a:endParaRPr>
          </a:p>
          <a:p>
            <a:pPr marL="12700" marR="55880" indent="695960">
              <a:lnSpc>
                <a:spcPct val="100000"/>
              </a:lnSpc>
            </a:pPr>
            <a:r>
              <a:rPr sz="3200" spc="35" dirty="0">
                <a:solidFill>
                  <a:srgbClr val="FFFFFF"/>
                </a:solidFill>
                <a:latin typeface="Tahoma"/>
                <a:cs typeface="Tahoma"/>
              </a:rPr>
              <a:t>Price 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Concious</a:t>
            </a:r>
            <a:r>
              <a:rPr sz="3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TG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9899015"/>
            <a:ext cx="2056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*TG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Target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8400" y="1790700"/>
            <a:ext cx="14831694" cy="6440805"/>
            <a:chOff x="2438400" y="1790700"/>
            <a:chExt cx="14831694" cy="6440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9500" y="7200900"/>
              <a:ext cx="1786127" cy="6035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9500" y="4684776"/>
              <a:ext cx="1869948" cy="7101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447" y="2887980"/>
              <a:ext cx="1856231" cy="9052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00" y="6438900"/>
              <a:ext cx="2887979" cy="1441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5600" y="4526279"/>
              <a:ext cx="2090927" cy="6111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2800" y="2400300"/>
              <a:ext cx="1376172" cy="11247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1288" y="6083808"/>
              <a:ext cx="2147316" cy="21473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8239" y="3877055"/>
              <a:ext cx="2151888" cy="3413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1807" y="1790700"/>
              <a:ext cx="1444752" cy="1295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1788" y="4469892"/>
              <a:ext cx="1764791" cy="6126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79280" y="3390900"/>
              <a:ext cx="1662683" cy="12451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05416" y="2171700"/>
              <a:ext cx="1010412" cy="10104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20600" y="6743700"/>
              <a:ext cx="1060703" cy="1060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96600" y="6797040"/>
              <a:ext cx="1450848" cy="10805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53800" y="4561332"/>
              <a:ext cx="1296924" cy="10149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46835" y="4533900"/>
              <a:ext cx="1193292" cy="11826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06800" y="4613148"/>
              <a:ext cx="963167" cy="9631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30400" y="4366260"/>
              <a:ext cx="1577340" cy="157733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496945" y="9288144"/>
            <a:ext cx="9772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Tahoma"/>
                <a:cs typeface="Tahoma"/>
              </a:rPr>
              <a:t>Travel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53684" y="9263380"/>
            <a:ext cx="169926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Hospitality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20330" y="9284969"/>
            <a:ext cx="126619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Fashion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367134" y="9242425"/>
            <a:ext cx="20897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90" dirty="0">
                <a:solidFill>
                  <a:srgbClr val="FFFFFF"/>
                </a:solidFill>
                <a:latin typeface="Tahoma"/>
                <a:cs typeface="Tahoma"/>
              </a:rPr>
              <a:t>E-</a:t>
            </a:r>
            <a:r>
              <a:rPr sz="2800" spc="55" dirty="0">
                <a:solidFill>
                  <a:srgbClr val="FFFFFF"/>
                </a:solidFill>
                <a:latin typeface="Tahoma"/>
                <a:cs typeface="Tahoma"/>
              </a:rPr>
              <a:t>Commerce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49790" y="9274809"/>
            <a:ext cx="6800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Tahoma"/>
                <a:cs typeface="Tahoma"/>
              </a:rPr>
              <a:t>F&amp;B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161894" y="9239250"/>
            <a:ext cx="9010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Retail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7340" y="1234440"/>
            <a:ext cx="588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0" dirty="0">
                <a:solidFill>
                  <a:srgbClr val="92D050"/>
                </a:solidFill>
                <a:latin typeface="Arial Black"/>
                <a:cs typeface="Arial Black"/>
              </a:rPr>
              <a:t>1.</a:t>
            </a:r>
            <a:r>
              <a:rPr sz="2400" spc="6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40" dirty="0">
                <a:solidFill>
                  <a:srgbClr val="92D050"/>
                </a:solidFill>
                <a:latin typeface="Arial Black"/>
                <a:cs typeface="Arial Black"/>
              </a:rPr>
              <a:t>TARGET</a:t>
            </a:r>
            <a:r>
              <a:rPr sz="2400" spc="-5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GROUP</a:t>
            </a:r>
            <a:r>
              <a:rPr sz="2400" spc="1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45" dirty="0">
                <a:solidFill>
                  <a:srgbClr val="92D050"/>
                </a:solidFill>
                <a:latin typeface="Arial Black"/>
                <a:cs typeface="Arial Black"/>
              </a:rPr>
              <a:t>IDENTIFICATION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GO</a:t>
            </a:r>
            <a:r>
              <a:rPr b="1" spc="135" dirty="0">
                <a:latin typeface="Trebuchet MS"/>
                <a:cs typeface="Trebuchet MS"/>
              </a:rPr>
              <a:t>-</a:t>
            </a:r>
            <a:r>
              <a:rPr spc="90" dirty="0"/>
              <a:t>TO</a:t>
            </a:r>
            <a:r>
              <a:rPr b="1" spc="90" dirty="0">
                <a:latin typeface="Trebuchet MS"/>
                <a:cs typeface="Trebuchet MS"/>
              </a:rPr>
              <a:t>-</a:t>
            </a:r>
            <a:r>
              <a:rPr dirty="0"/>
              <a:t>MARKET</a:t>
            </a:r>
            <a:r>
              <a:rPr spc="-50" dirty="0"/>
              <a:t> </a:t>
            </a:r>
            <a:r>
              <a:rPr b="1" spc="-160" dirty="0">
                <a:latin typeface="Trebuchet MS"/>
                <a:cs typeface="Trebuchet MS"/>
              </a:rPr>
              <a:t>(</a:t>
            </a:r>
            <a:r>
              <a:rPr spc="-160" dirty="0"/>
              <a:t>GTM</a:t>
            </a:r>
            <a:r>
              <a:rPr b="1" spc="-160" dirty="0">
                <a:latin typeface="Trebuchet MS"/>
                <a:cs typeface="Trebuchet MS"/>
              </a:rPr>
              <a:t>)</a:t>
            </a:r>
            <a:r>
              <a:rPr b="1" spc="-480" dirty="0">
                <a:latin typeface="Trebuchet MS"/>
                <a:cs typeface="Trebuchet MS"/>
              </a:rPr>
              <a:t> </a:t>
            </a:r>
            <a:r>
              <a:rPr spc="-225" dirty="0"/>
              <a:t>S</a:t>
            </a:r>
            <a:r>
              <a:rPr spc="15" dirty="0"/>
              <a:t>T</a:t>
            </a:r>
            <a:r>
              <a:rPr spc="-80" dirty="0"/>
              <a:t>R</a:t>
            </a:r>
            <a:r>
              <a:rPr spc="-615" dirty="0"/>
              <a:t>A</a:t>
            </a:r>
            <a:r>
              <a:rPr spc="15" dirty="0"/>
              <a:t>T</a:t>
            </a:r>
            <a:r>
              <a:rPr spc="-35" dirty="0"/>
              <a:t>E</a:t>
            </a:r>
            <a:r>
              <a:rPr spc="-430" dirty="0"/>
              <a:t>G</a:t>
            </a:r>
            <a:r>
              <a:rPr spc="25" dirty="0"/>
              <a:t>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GO</a:t>
            </a:r>
            <a:r>
              <a:rPr b="1" spc="135" dirty="0">
                <a:latin typeface="Trebuchet MS"/>
                <a:cs typeface="Trebuchet MS"/>
              </a:rPr>
              <a:t>-</a:t>
            </a:r>
            <a:r>
              <a:rPr spc="90" dirty="0"/>
              <a:t>TO</a:t>
            </a:r>
            <a:r>
              <a:rPr b="1" spc="90" dirty="0">
                <a:latin typeface="Trebuchet MS"/>
                <a:cs typeface="Trebuchet MS"/>
              </a:rPr>
              <a:t>-</a:t>
            </a:r>
            <a:r>
              <a:rPr dirty="0"/>
              <a:t>MARKET</a:t>
            </a:r>
            <a:r>
              <a:rPr spc="-50" dirty="0"/>
              <a:t> </a:t>
            </a:r>
            <a:r>
              <a:rPr b="1" spc="-160" dirty="0">
                <a:latin typeface="Trebuchet MS"/>
                <a:cs typeface="Trebuchet MS"/>
              </a:rPr>
              <a:t>(</a:t>
            </a:r>
            <a:r>
              <a:rPr spc="-160" dirty="0"/>
              <a:t>GTM</a:t>
            </a:r>
            <a:r>
              <a:rPr b="1" spc="-160" dirty="0">
                <a:latin typeface="Trebuchet MS"/>
                <a:cs typeface="Trebuchet MS"/>
              </a:rPr>
              <a:t>)</a:t>
            </a:r>
            <a:r>
              <a:rPr b="1" spc="-480" dirty="0">
                <a:latin typeface="Trebuchet MS"/>
                <a:cs typeface="Trebuchet MS"/>
              </a:rPr>
              <a:t> </a:t>
            </a:r>
            <a:r>
              <a:rPr spc="-225" dirty="0"/>
              <a:t>S</a:t>
            </a:r>
            <a:r>
              <a:rPr spc="15" dirty="0"/>
              <a:t>T</a:t>
            </a:r>
            <a:r>
              <a:rPr spc="-80" dirty="0"/>
              <a:t>R</a:t>
            </a:r>
            <a:r>
              <a:rPr spc="-615" dirty="0"/>
              <a:t>A</a:t>
            </a:r>
            <a:r>
              <a:rPr spc="15" dirty="0"/>
              <a:t>T</a:t>
            </a:r>
            <a:r>
              <a:rPr spc="-35" dirty="0"/>
              <a:t>E</a:t>
            </a:r>
            <a:r>
              <a:rPr spc="-430" dirty="0"/>
              <a:t>G</a:t>
            </a:r>
            <a:r>
              <a:rPr spc="25" dirty="0"/>
              <a:t>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7340" y="1234440"/>
            <a:ext cx="17051655" cy="360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070" indent="-42037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433070" algn="l"/>
              </a:tabLst>
            </a:pPr>
            <a:r>
              <a:rPr sz="2400" spc="165" dirty="0">
                <a:solidFill>
                  <a:srgbClr val="92D050"/>
                </a:solidFill>
                <a:latin typeface="Arial Black"/>
                <a:cs typeface="Arial Black"/>
              </a:rPr>
              <a:t>LA</a:t>
            </a:r>
            <a:r>
              <a:rPr lang="en-IN" sz="2400" spc="165" dirty="0">
                <a:solidFill>
                  <a:srgbClr val="92D050"/>
                </a:solidFill>
                <a:latin typeface="Arial Black"/>
                <a:cs typeface="Arial Black"/>
              </a:rPr>
              <a:t>UN</a:t>
            </a:r>
            <a:r>
              <a:rPr sz="2400" spc="165" dirty="0">
                <a:solidFill>
                  <a:srgbClr val="92D050"/>
                </a:solidFill>
                <a:latin typeface="Arial Black"/>
                <a:cs typeface="Arial Black"/>
              </a:rPr>
              <a:t>C</a:t>
            </a:r>
            <a:r>
              <a:rPr lang="en-IN" sz="2400" spc="165" dirty="0">
                <a:solidFill>
                  <a:srgbClr val="92D050"/>
                </a:solidFill>
                <a:latin typeface="Arial Black"/>
                <a:cs typeface="Arial Black"/>
              </a:rPr>
              <a:t>H</a:t>
            </a:r>
            <a:r>
              <a:rPr sz="2400" spc="10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OF</a:t>
            </a:r>
            <a:r>
              <a:rPr sz="2400" spc="9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REVAMP</a:t>
            </a:r>
            <a:r>
              <a:rPr sz="2400" spc="10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CAMPAIGN</a:t>
            </a:r>
            <a:r>
              <a:rPr sz="2400" spc="9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20" dirty="0">
                <a:solidFill>
                  <a:srgbClr val="92D050"/>
                </a:solidFill>
                <a:latin typeface="Arial Black"/>
                <a:cs typeface="Arial Black"/>
              </a:rPr>
              <a:t>THROUGH</a:t>
            </a:r>
            <a:r>
              <a:rPr sz="2400" spc="10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REFERRAL</a:t>
            </a:r>
            <a:r>
              <a:rPr sz="2400" spc="10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Arial Black"/>
                <a:cs typeface="Arial Black"/>
              </a:rPr>
              <a:t>SCHEME</a:t>
            </a:r>
            <a:endParaRPr sz="2400" dirty="0">
              <a:latin typeface="Arial Black"/>
              <a:cs typeface="Arial Black"/>
            </a:endParaRPr>
          </a:p>
          <a:p>
            <a:pPr marL="544195">
              <a:lnSpc>
                <a:spcPct val="100000"/>
              </a:lnSpc>
              <a:spcBef>
                <a:spcPts val="2250"/>
              </a:spcBef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Objective:</a:t>
            </a:r>
            <a:endParaRPr sz="2400" dirty="0">
              <a:latin typeface="Tahoma"/>
              <a:cs typeface="Tahoma"/>
            </a:endParaRPr>
          </a:p>
          <a:p>
            <a:pPr marL="544195">
              <a:lnSpc>
                <a:spcPct val="100000"/>
              </a:lnSpc>
            </a:pP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Generate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buzz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excitement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around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revamped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leveraging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networks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referral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program.</a:t>
            </a:r>
            <a:endParaRPr sz="2400" dirty="0">
              <a:latin typeface="Tahoma"/>
              <a:cs typeface="Tahoma"/>
            </a:endParaRPr>
          </a:p>
          <a:p>
            <a:pPr marL="544195">
              <a:lnSpc>
                <a:spcPct val="100000"/>
              </a:lnSpc>
              <a:spcBef>
                <a:spcPts val="2880"/>
              </a:spcBef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Actions:</a:t>
            </a:r>
            <a:endParaRPr sz="2400" dirty="0">
              <a:latin typeface="Tahoma"/>
              <a:cs typeface="Tahoma"/>
            </a:endParaRPr>
          </a:p>
          <a:p>
            <a:pPr marL="88709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Utilize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referral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scheme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encourage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existing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refer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friends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family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 dirty="0">
              <a:latin typeface="Tahoma"/>
              <a:cs typeface="Tahoma"/>
            </a:endParaRPr>
          </a:p>
          <a:p>
            <a:pPr marL="88709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Offer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incentives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both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referrers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new users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drive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participation.</a:t>
            </a:r>
            <a:endParaRPr sz="2400" dirty="0">
              <a:latin typeface="Tahoma"/>
              <a:cs typeface="Tahoma"/>
            </a:endParaRPr>
          </a:p>
          <a:p>
            <a:pPr marL="887094" marR="2037080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Leverage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social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media,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email,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channels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promote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referral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program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highlight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key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improvements</a:t>
            </a:r>
            <a:r>
              <a:rPr sz="24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940" y="5772150"/>
            <a:ext cx="16490950" cy="3764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975" indent="-42227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434975" algn="l"/>
              </a:tabLst>
            </a:pPr>
            <a:r>
              <a:rPr sz="2400" spc="-40" dirty="0">
                <a:solidFill>
                  <a:srgbClr val="92D050"/>
                </a:solidFill>
                <a:latin typeface="Arial Black"/>
                <a:cs typeface="Arial Black"/>
              </a:rPr>
              <a:t>INCENTIVIZED</a:t>
            </a:r>
            <a:r>
              <a:rPr sz="2400" spc="-2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PRO</a:t>
            </a:r>
            <a:r>
              <a:rPr sz="2400" b="1" dirty="0">
                <a:solidFill>
                  <a:srgbClr val="92D050"/>
                </a:solidFill>
                <a:latin typeface="Trebuchet MS"/>
                <a:cs typeface="Trebuchet MS"/>
              </a:rPr>
              <a:t>-</a:t>
            </a:r>
            <a:r>
              <a:rPr sz="2400" spc="-20" dirty="0">
                <a:solidFill>
                  <a:srgbClr val="92D050"/>
                </a:solidFill>
                <a:latin typeface="Arial Black"/>
                <a:cs typeface="Arial Black"/>
              </a:rPr>
              <a:t>MEMBERSHIP </a:t>
            </a:r>
            <a:r>
              <a:rPr sz="2400" spc="-10" dirty="0">
                <a:solidFill>
                  <a:srgbClr val="92D050"/>
                </a:solidFill>
                <a:latin typeface="Arial Black"/>
                <a:cs typeface="Arial Black"/>
              </a:rPr>
              <a:t>LAUNCH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35"/>
              </a:spcBef>
              <a:buClr>
                <a:srgbClr val="92D050"/>
              </a:buClr>
              <a:buFont typeface="Arial Black"/>
              <a:buAutoNum type="arabicPeriod" startAt="3"/>
            </a:pPr>
            <a:endParaRPr sz="2400">
              <a:latin typeface="Arial Black"/>
              <a:cs typeface="Arial Black"/>
            </a:endParaRPr>
          </a:p>
          <a:p>
            <a:pPr marL="544195">
              <a:lnSpc>
                <a:spcPct val="100000"/>
              </a:lnSpc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Objective:</a:t>
            </a:r>
            <a:endParaRPr sz="2400">
              <a:latin typeface="Tahoma"/>
              <a:cs typeface="Tahoma"/>
            </a:endParaRPr>
          </a:p>
          <a:p>
            <a:pPr marL="54419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Encourage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early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adoption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Pro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program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offering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exclusive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limited-time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discount.</a:t>
            </a:r>
            <a:endParaRPr sz="2400">
              <a:latin typeface="Tahoma"/>
              <a:cs typeface="Tahoma"/>
            </a:endParaRPr>
          </a:p>
          <a:p>
            <a:pPr marL="544195">
              <a:lnSpc>
                <a:spcPct val="100000"/>
              </a:lnSpc>
              <a:spcBef>
                <a:spcPts val="2880"/>
              </a:spcBef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Actions:</a:t>
            </a:r>
            <a:endParaRPr sz="2400">
              <a:latin typeface="Tahoma"/>
              <a:cs typeface="Tahoma"/>
            </a:endParaRPr>
          </a:p>
          <a:p>
            <a:pPr marL="887094" marR="23050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Launch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Pro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special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early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bird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offer,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providing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discounted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subscription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initial period.</a:t>
            </a:r>
            <a:endParaRPr sz="2400">
              <a:latin typeface="Tahoma"/>
              <a:cs typeface="Tahoma"/>
            </a:endParaRPr>
          </a:p>
          <a:p>
            <a:pPr marL="88709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Clearly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communicate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advantages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Pro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Membership.</a:t>
            </a:r>
            <a:endParaRPr sz="2400">
              <a:latin typeface="Tahoma"/>
              <a:cs typeface="Tahoma"/>
            </a:endParaRPr>
          </a:p>
          <a:p>
            <a:pPr marL="88709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Highlight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urgency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limited-time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offer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drive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immediate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sign-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ups.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GO</a:t>
            </a:r>
            <a:r>
              <a:rPr b="1" spc="135" dirty="0">
                <a:latin typeface="Trebuchet MS"/>
                <a:cs typeface="Trebuchet MS"/>
              </a:rPr>
              <a:t>-</a:t>
            </a:r>
            <a:r>
              <a:rPr spc="90" dirty="0"/>
              <a:t>TO</a:t>
            </a:r>
            <a:r>
              <a:rPr b="1" spc="90" dirty="0">
                <a:latin typeface="Trebuchet MS"/>
                <a:cs typeface="Trebuchet MS"/>
              </a:rPr>
              <a:t>-</a:t>
            </a:r>
            <a:r>
              <a:rPr dirty="0"/>
              <a:t>MARKET</a:t>
            </a:r>
            <a:r>
              <a:rPr spc="-50" dirty="0"/>
              <a:t> </a:t>
            </a:r>
            <a:r>
              <a:rPr b="1" spc="-160" dirty="0">
                <a:latin typeface="Trebuchet MS"/>
                <a:cs typeface="Trebuchet MS"/>
              </a:rPr>
              <a:t>(</a:t>
            </a:r>
            <a:r>
              <a:rPr spc="-160" dirty="0"/>
              <a:t>GTM</a:t>
            </a:r>
            <a:r>
              <a:rPr b="1" spc="-160" dirty="0">
                <a:latin typeface="Trebuchet MS"/>
                <a:cs typeface="Trebuchet MS"/>
              </a:rPr>
              <a:t>)</a:t>
            </a:r>
            <a:r>
              <a:rPr b="1" spc="-480" dirty="0">
                <a:latin typeface="Trebuchet MS"/>
                <a:cs typeface="Trebuchet MS"/>
              </a:rPr>
              <a:t> </a:t>
            </a:r>
            <a:r>
              <a:rPr spc="-225" dirty="0"/>
              <a:t>S</a:t>
            </a:r>
            <a:r>
              <a:rPr spc="15" dirty="0"/>
              <a:t>T</a:t>
            </a:r>
            <a:r>
              <a:rPr spc="-80" dirty="0"/>
              <a:t>R</a:t>
            </a:r>
            <a:r>
              <a:rPr spc="-615" dirty="0"/>
              <a:t>A</a:t>
            </a:r>
            <a:r>
              <a:rPr spc="15" dirty="0"/>
              <a:t>T</a:t>
            </a:r>
            <a:r>
              <a:rPr spc="-35" dirty="0"/>
              <a:t>E</a:t>
            </a:r>
            <a:r>
              <a:rPr spc="-430" dirty="0"/>
              <a:t>G</a:t>
            </a:r>
            <a:r>
              <a:rPr spc="25" dirty="0"/>
              <a:t>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1940" y="1234440"/>
            <a:ext cx="16540480" cy="793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33070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471170" algn="l"/>
              </a:tabLst>
            </a:pPr>
            <a:r>
              <a:rPr sz="2400" spc="165" dirty="0">
                <a:solidFill>
                  <a:srgbClr val="92D050"/>
                </a:solidFill>
                <a:latin typeface="Arial Black"/>
                <a:cs typeface="Arial Black"/>
              </a:rPr>
              <a:t>LA</a:t>
            </a:r>
            <a:r>
              <a:rPr lang="en-IN" sz="2400" spc="165" dirty="0">
                <a:solidFill>
                  <a:srgbClr val="92D050"/>
                </a:solidFill>
                <a:latin typeface="Arial Black"/>
                <a:cs typeface="Arial Black"/>
              </a:rPr>
              <a:t>UN</a:t>
            </a:r>
            <a:r>
              <a:rPr sz="2400" spc="165" dirty="0">
                <a:solidFill>
                  <a:srgbClr val="92D050"/>
                </a:solidFill>
                <a:latin typeface="Arial Black"/>
                <a:cs typeface="Arial Black"/>
              </a:rPr>
              <a:t>C</a:t>
            </a:r>
            <a:r>
              <a:rPr lang="en-IN" sz="2400" spc="165" dirty="0">
                <a:solidFill>
                  <a:srgbClr val="92D050"/>
                </a:solidFill>
                <a:latin typeface="Arial Black"/>
                <a:cs typeface="Arial Black"/>
              </a:rPr>
              <a:t>H</a:t>
            </a:r>
            <a:r>
              <a:rPr sz="2400" spc="10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OF</a:t>
            </a:r>
            <a:r>
              <a:rPr sz="2400" spc="10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20" dirty="0">
                <a:solidFill>
                  <a:srgbClr val="92D050"/>
                </a:solidFill>
                <a:latin typeface="Arial Black"/>
                <a:cs typeface="Arial Black"/>
              </a:rPr>
              <a:t>MARKETING</a:t>
            </a:r>
            <a:r>
              <a:rPr sz="2400" spc="10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Arial Black"/>
                <a:cs typeface="Arial Black"/>
              </a:rPr>
              <a:t>CAMPAIGN</a:t>
            </a:r>
            <a:endParaRPr sz="2400" dirty="0">
              <a:latin typeface="Arial Black"/>
              <a:cs typeface="Arial Black"/>
            </a:endParaRPr>
          </a:p>
          <a:p>
            <a:pPr marL="569595">
              <a:lnSpc>
                <a:spcPct val="100000"/>
              </a:lnSpc>
              <a:spcBef>
                <a:spcPts val="2250"/>
              </a:spcBef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Objective:</a:t>
            </a:r>
            <a:endParaRPr sz="2400" dirty="0">
              <a:latin typeface="Tahoma"/>
              <a:cs typeface="Tahoma"/>
            </a:endParaRPr>
          </a:p>
          <a:p>
            <a:pPr marL="56959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comprehensive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marketing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campaign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introduce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revamped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target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audience.</a:t>
            </a:r>
            <a:endParaRPr sz="2400" dirty="0">
              <a:latin typeface="Tahoma"/>
              <a:cs typeface="Tahoma"/>
            </a:endParaRPr>
          </a:p>
          <a:p>
            <a:pPr marL="569595">
              <a:lnSpc>
                <a:spcPct val="100000"/>
              </a:lnSpc>
              <a:spcBef>
                <a:spcPts val="2880"/>
              </a:spcBef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Actions:</a:t>
            </a:r>
            <a:endParaRPr sz="2400" dirty="0">
              <a:latin typeface="Tahoma"/>
              <a:cs typeface="Tahoma"/>
            </a:endParaRPr>
          </a:p>
          <a:p>
            <a:pPr marL="912494" marR="520065" lvl="1" indent="-342900">
              <a:lnSpc>
                <a:spcPct val="100000"/>
              </a:lnSpc>
              <a:buFont typeface="Arial MT"/>
              <a:buChar char="•"/>
              <a:tabLst>
                <a:tab pos="9124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Develop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engaging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visually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appealing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marketing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materials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(videos,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graphics,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etc.)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showcase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app's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new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features.</a:t>
            </a:r>
            <a:endParaRPr sz="2400" dirty="0">
              <a:latin typeface="Tahoma"/>
              <a:cs typeface="Tahoma"/>
            </a:endParaRPr>
          </a:p>
          <a:p>
            <a:pPr marL="912494" marR="173990" lvl="1" indent="-342900">
              <a:lnSpc>
                <a:spcPct val="100000"/>
              </a:lnSpc>
              <a:buFont typeface="Arial MT"/>
              <a:buChar char="•"/>
              <a:tabLst>
                <a:tab pos="9124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Deploy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multi-channel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marketing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approach,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social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media,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email,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press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releases,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possibly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traditional advertising.</a:t>
            </a:r>
            <a:endParaRPr sz="2400" dirty="0">
              <a:latin typeface="Tahoma"/>
              <a:cs typeface="Tahoma"/>
            </a:endParaRPr>
          </a:p>
          <a:p>
            <a:pPr marL="912494" lvl="1" indent="-342900">
              <a:lnSpc>
                <a:spcPct val="100000"/>
              </a:lnSpc>
              <a:buFont typeface="Arial MT"/>
              <a:buChar char="•"/>
              <a:tabLst>
                <a:tab pos="9124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Emphasize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value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propositions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revamped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attract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users.</a:t>
            </a:r>
            <a:endParaRPr sz="24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850"/>
              </a:spcBef>
              <a:buClr>
                <a:srgbClr val="FFFFFF"/>
              </a:buClr>
              <a:buFont typeface="Arial MT"/>
              <a:buChar char="•"/>
            </a:pPr>
            <a:endParaRPr sz="2400" dirty="0">
              <a:latin typeface="Tahoma"/>
              <a:cs typeface="Tahoma"/>
            </a:endParaRPr>
          </a:p>
          <a:p>
            <a:pPr marL="422909" indent="-410209">
              <a:lnSpc>
                <a:spcPct val="100000"/>
              </a:lnSpc>
              <a:buAutoNum type="arabicPeriod" startAt="5"/>
              <a:tabLst>
                <a:tab pos="422909" algn="l"/>
              </a:tabLst>
            </a:pP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DATA</a:t>
            </a:r>
            <a:r>
              <a:rPr sz="2400" spc="-18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DRIVEN</a:t>
            </a:r>
            <a:r>
              <a:rPr sz="2400" spc="-9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30" dirty="0">
                <a:solidFill>
                  <a:srgbClr val="92D050"/>
                </a:solidFill>
                <a:latin typeface="Arial Black"/>
                <a:cs typeface="Arial Black"/>
              </a:rPr>
              <a:t>MONETIZATION</a:t>
            </a:r>
            <a:r>
              <a:rPr sz="2400" spc="-4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325" dirty="0">
                <a:solidFill>
                  <a:srgbClr val="92D050"/>
                </a:solidFill>
                <a:latin typeface="Arial Black"/>
                <a:cs typeface="Arial Black"/>
              </a:rPr>
              <a:t>&amp;</a:t>
            </a:r>
            <a:r>
              <a:rPr sz="2400" spc="12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Arial Black"/>
                <a:cs typeface="Arial Black"/>
              </a:rPr>
              <a:t>DECISION</a:t>
            </a:r>
            <a:r>
              <a:rPr sz="2400" spc="-50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Arial Black"/>
                <a:cs typeface="Arial Black"/>
              </a:rPr>
              <a:t>MAKING</a:t>
            </a:r>
            <a:endParaRPr sz="24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92D050"/>
              </a:buClr>
              <a:buFont typeface="Arial Black"/>
              <a:buAutoNum type="arabicPeriod" startAt="5"/>
            </a:pPr>
            <a:endParaRPr sz="2400" dirty="0">
              <a:latin typeface="Arial Black"/>
              <a:cs typeface="Arial Black"/>
            </a:endParaRPr>
          </a:p>
          <a:p>
            <a:pPr marL="544195">
              <a:lnSpc>
                <a:spcPct val="100000"/>
              </a:lnSpc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Objective:</a:t>
            </a:r>
            <a:endParaRPr sz="2400" dirty="0">
              <a:latin typeface="Tahoma"/>
              <a:cs typeface="Tahoma"/>
            </a:endParaRPr>
          </a:p>
          <a:p>
            <a:pPr marL="54419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Utilize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inform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monetization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strategies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informed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decisions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behavior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preferences.</a:t>
            </a:r>
            <a:endParaRPr sz="2400" dirty="0">
              <a:latin typeface="Tahoma"/>
              <a:cs typeface="Tahoma"/>
            </a:endParaRPr>
          </a:p>
          <a:p>
            <a:pPr marL="544195">
              <a:lnSpc>
                <a:spcPct val="100000"/>
              </a:lnSpc>
              <a:spcBef>
                <a:spcPts val="2880"/>
              </a:spcBef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Actions:</a:t>
            </a:r>
            <a:endParaRPr sz="2400" dirty="0">
              <a:latin typeface="Tahoma"/>
              <a:cs typeface="Tahoma"/>
            </a:endParaRPr>
          </a:p>
          <a:p>
            <a:pPr marL="88709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Implement tools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 analytics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track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interactions,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preferences, and purchasing behavior within the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 dirty="0">
              <a:latin typeface="Tahoma"/>
              <a:cs typeface="Tahoma"/>
            </a:endParaRPr>
          </a:p>
          <a:p>
            <a:pPr marL="88709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Analyze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identify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trends,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popular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features,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areas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improvement.</a:t>
            </a:r>
            <a:endParaRPr sz="2400" dirty="0">
              <a:latin typeface="Tahoma"/>
              <a:cs typeface="Tahoma"/>
            </a:endParaRPr>
          </a:p>
          <a:p>
            <a:pPr marL="88709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Adjust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monetization strategies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data-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driven insights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maximize revenue and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satisfaction.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GO</a:t>
            </a:r>
            <a:r>
              <a:rPr b="1" spc="135" dirty="0">
                <a:latin typeface="Trebuchet MS"/>
                <a:cs typeface="Trebuchet MS"/>
              </a:rPr>
              <a:t>-</a:t>
            </a:r>
            <a:r>
              <a:rPr spc="90" dirty="0"/>
              <a:t>TO</a:t>
            </a:r>
            <a:r>
              <a:rPr b="1" spc="90" dirty="0">
                <a:latin typeface="Trebuchet MS"/>
                <a:cs typeface="Trebuchet MS"/>
              </a:rPr>
              <a:t>-</a:t>
            </a:r>
            <a:r>
              <a:rPr dirty="0"/>
              <a:t>MARKET</a:t>
            </a:r>
            <a:r>
              <a:rPr spc="-50" dirty="0"/>
              <a:t> </a:t>
            </a:r>
            <a:r>
              <a:rPr b="1" spc="-160" dirty="0">
                <a:latin typeface="Trebuchet MS"/>
                <a:cs typeface="Trebuchet MS"/>
              </a:rPr>
              <a:t>(</a:t>
            </a:r>
            <a:r>
              <a:rPr spc="-160" dirty="0"/>
              <a:t>GTM</a:t>
            </a:r>
            <a:r>
              <a:rPr b="1" spc="-160" dirty="0">
                <a:latin typeface="Trebuchet MS"/>
                <a:cs typeface="Trebuchet MS"/>
              </a:rPr>
              <a:t>)</a:t>
            </a:r>
            <a:r>
              <a:rPr b="1" spc="-480" dirty="0">
                <a:latin typeface="Trebuchet MS"/>
                <a:cs typeface="Trebuchet MS"/>
              </a:rPr>
              <a:t> </a:t>
            </a:r>
            <a:r>
              <a:rPr spc="-225" dirty="0"/>
              <a:t>S</a:t>
            </a:r>
            <a:r>
              <a:rPr spc="15" dirty="0"/>
              <a:t>T</a:t>
            </a:r>
            <a:r>
              <a:rPr spc="-80" dirty="0"/>
              <a:t>R</a:t>
            </a:r>
            <a:r>
              <a:rPr spc="-615" dirty="0"/>
              <a:t>A</a:t>
            </a:r>
            <a:r>
              <a:rPr spc="15" dirty="0"/>
              <a:t>T</a:t>
            </a:r>
            <a:r>
              <a:rPr spc="-35" dirty="0"/>
              <a:t>E</a:t>
            </a:r>
            <a:r>
              <a:rPr spc="-430" dirty="0"/>
              <a:t>G</a:t>
            </a:r>
            <a:r>
              <a:rPr spc="25" dirty="0"/>
              <a:t>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7340" y="1234440"/>
            <a:ext cx="16873855" cy="876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9420" indent="-426720">
              <a:lnSpc>
                <a:spcPct val="100000"/>
              </a:lnSpc>
              <a:spcBef>
                <a:spcPts val="100"/>
              </a:spcBef>
              <a:buAutoNum type="arabicPeriod" startAt="6"/>
              <a:tabLst>
                <a:tab pos="439420" algn="l"/>
              </a:tabLst>
            </a:pP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C</a:t>
            </a:r>
            <a:r>
              <a:rPr lang="en-IN" sz="2400" dirty="0">
                <a:solidFill>
                  <a:srgbClr val="92D050"/>
                </a:solidFill>
                <a:latin typeface="Arial Black"/>
                <a:cs typeface="Arial Black"/>
              </a:rPr>
              <a:t>U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STOMER </a:t>
            </a:r>
            <a:r>
              <a:rPr sz="2400" spc="-30" dirty="0">
                <a:solidFill>
                  <a:srgbClr val="92D050"/>
                </a:solidFill>
                <a:latin typeface="Arial Black"/>
                <a:cs typeface="Arial Black"/>
              </a:rPr>
              <a:t>FEEDBACK</a:t>
            </a:r>
            <a:r>
              <a:rPr sz="2400" spc="6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92D050"/>
                </a:solidFill>
                <a:latin typeface="Arial Black"/>
                <a:cs typeface="Arial Black"/>
              </a:rPr>
              <a:t>LOOP</a:t>
            </a:r>
            <a:r>
              <a:rPr sz="2400" spc="6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325" dirty="0">
                <a:solidFill>
                  <a:srgbClr val="92D050"/>
                </a:solidFill>
                <a:latin typeface="Arial Black"/>
                <a:cs typeface="Arial Black"/>
              </a:rPr>
              <a:t>&amp;</a:t>
            </a:r>
            <a:r>
              <a:rPr sz="2400" spc="12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45" dirty="0">
                <a:solidFill>
                  <a:srgbClr val="92D050"/>
                </a:solidFill>
                <a:latin typeface="Arial Black"/>
                <a:cs typeface="Arial Black"/>
              </a:rPr>
              <a:t>RETE</a:t>
            </a:r>
            <a:r>
              <a:rPr lang="en-IN" sz="2400" spc="45" dirty="0">
                <a:solidFill>
                  <a:srgbClr val="92D050"/>
                </a:solidFill>
                <a:latin typeface="Arial Black"/>
                <a:cs typeface="Arial Black"/>
              </a:rPr>
              <a:t>N</a:t>
            </a:r>
            <a:r>
              <a:rPr sz="2400" spc="45" dirty="0" err="1">
                <a:solidFill>
                  <a:srgbClr val="92D050"/>
                </a:solidFill>
                <a:latin typeface="Arial Black"/>
                <a:cs typeface="Arial Black"/>
              </a:rPr>
              <a:t>TiO</a:t>
            </a:r>
            <a:r>
              <a:rPr lang="en-IN" sz="2400" spc="45" dirty="0">
                <a:solidFill>
                  <a:srgbClr val="92D050"/>
                </a:solidFill>
                <a:latin typeface="Arial Black"/>
                <a:cs typeface="Arial Black"/>
              </a:rPr>
              <a:t>N</a:t>
            </a:r>
            <a:r>
              <a:rPr sz="2400" spc="65" dirty="0">
                <a:solidFill>
                  <a:srgbClr val="92D050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Arial Black"/>
                <a:cs typeface="Arial Black"/>
              </a:rPr>
              <a:t>STRATEGY</a:t>
            </a:r>
            <a:endParaRPr sz="2400" dirty="0">
              <a:latin typeface="Arial Black"/>
              <a:cs typeface="Arial Black"/>
            </a:endParaRPr>
          </a:p>
          <a:p>
            <a:pPr marL="544195">
              <a:lnSpc>
                <a:spcPct val="100000"/>
              </a:lnSpc>
              <a:spcBef>
                <a:spcPts val="2250"/>
              </a:spcBef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Objective:</a:t>
            </a:r>
            <a:endParaRPr sz="2400" dirty="0">
              <a:latin typeface="Tahoma"/>
              <a:cs typeface="Tahoma"/>
            </a:endParaRPr>
          </a:p>
          <a:p>
            <a:pPr marL="54419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Establish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continuous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feedback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loop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strategies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retain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post-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launch.</a:t>
            </a:r>
            <a:endParaRPr sz="2400" dirty="0">
              <a:latin typeface="Tahoma"/>
              <a:cs typeface="Tahoma"/>
            </a:endParaRPr>
          </a:p>
          <a:p>
            <a:pPr marL="544195">
              <a:lnSpc>
                <a:spcPct val="100000"/>
              </a:lnSpc>
              <a:spcBef>
                <a:spcPts val="2880"/>
              </a:spcBef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Actions:</a:t>
            </a:r>
            <a:endParaRPr sz="2400" dirty="0">
              <a:latin typeface="Tahoma"/>
              <a:cs typeface="Tahoma"/>
            </a:endParaRPr>
          </a:p>
          <a:p>
            <a:pPr marL="887094" marR="25590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Encourage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provide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feedback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revamped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surveys,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in-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prompts,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Store/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Store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reviews</a:t>
            </a:r>
            <a:r>
              <a:rPr lang="en-IN" sz="24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channels.</a:t>
            </a:r>
            <a:endParaRPr sz="2400" dirty="0">
              <a:latin typeface="Tahoma"/>
              <a:cs typeface="Tahoma"/>
            </a:endParaRPr>
          </a:p>
          <a:p>
            <a:pPr marL="887094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feedback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iterative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improvements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address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issues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concerns.</a:t>
            </a:r>
            <a:endParaRPr sz="2400" dirty="0">
              <a:latin typeface="Tahoma"/>
              <a:cs typeface="Tahoma"/>
            </a:endParaRPr>
          </a:p>
          <a:p>
            <a:pPr marL="887094" marR="610870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retention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strategy,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loyalty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programs,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exclusive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offers,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ongoing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communication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keep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engaged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satisfied.</a:t>
            </a:r>
            <a:endParaRPr sz="2400" dirty="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1940"/>
              </a:spcBef>
            </a:pPr>
            <a:r>
              <a:rPr sz="4800" dirty="0">
                <a:solidFill>
                  <a:srgbClr val="FFC000"/>
                </a:solidFill>
                <a:latin typeface="Arial Black"/>
                <a:cs typeface="Arial Black"/>
              </a:rPr>
              <a:t>OVERALL</a:t>
            </a:r>
            <a:r>
              <a:rPr sz="4800" spc="90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4800" spc="215" dirty="0">
                <a:solidFill>
                  <a:srgbClr val="FFC000"/>
                </a:solidFill>
                <a:latin typeface="Arial Black"/>
                <a:cs typeface="Arial Black"/>
              </a:rPr>
              <a:t>APP</a:t>
            </a:r>
            <a:r>
              <a:rPr sz="4800" spc="9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lang="en-IN" sz="4800" spc="-20" dirty="0">
                <a:solidFill>
                  <a:srgbClr val="FFC000"/>
                </a:solidFill>
                <a:latin typeface="Arial Black"/>
                <a:cs typeface="Arial Black"/>
              </a:rPr>
              <a:t>SUCCESS METRICS</a:t>
            </a:r>
            <a:endParaRPr sz="4800" dirty="0">
              <a:latin typeface="Arial Black"/>
              <a:cs typeface="Arial Black"/>
            </a:endParaRPr>
          </a:p>
          <a:p>
            <a:pPr marL="887094" marR="5080" lvl="1" indent="-342900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887094" algn="l"/>
              </a:tabLst>
            </a:pPr>
            <a:r>
              <a:rPr sz="2400" spc="60" dirty="0">
                <a:solidFill>
                  <a:srgbClr val="92D050"/>
                </a:solidFill>
                <a:latin typeface="Tahoma"/>
                <a:cs typeface="Tahoma"/>
              </a:rPr>
              <a:t>Customer</a:t>
            </a:r>
            <a:r>
              <a:rPr sz="2400" spc="-1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Satisfaction</a:t>
            </a:r>
            <a:r>
              <a:rPr sz="2400" spc="-2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Scores</a:t>
            </a:r>
            <a:r>
              <a:rPr sz="2400" spc="-1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92D050"/>
                </a:solidFill>
                <a:latin typeface="Tahoma"/>
                <a:cs typeface="Tahoma"/>
              </a:rPr>
              <a:t>(CSAT):</a:t>
            </a:r>
            <a:r>
              <a:rPr sz="2400" spc="-2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feedback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specifically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related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implemented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assess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overall satisfaction.</a:t>
            </a:r>
            <a:endParaRPr sz="2400" dirty="0">
              <a:latin typeface="Tahoma"/>
              <a:cs typeface="Tahoma"/>
            </a:endParaRPr>
          </a:p>
          <a:p>
            <a:pPr marL="887094" marR="699135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Conversion</a:t>
            </a:r>
            <a:r>
              <a:rPr sz="2400" spc="-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Rates</a:t>
            </a:r>
            <a:r>
              <a:rPr sz="2400" spc="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92D050"/>
                </a:solidFill>
                <a:latin typeface="Tahoma"/>
                <a:cs typeface="Tahoma"/>
              </a:rPr>
              <a:t>from</a:t>
            </a:r>
            <a:r>
              <a:rPr sz="2400" spc="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Marketing Campaigns: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How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effectively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marketing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campaigns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promoting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features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contribute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engagement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conversions.</a:t>
            </a:r>
            <a:endParaRPr sz="2400" dirty="0">
              <a:latin typeface="Tahoma"/>
              <a:cs typeface="Tahoma"/>
            </a:endParaRPr>
          </a:p>
          <a:p>
            <a:pPr marL="887094" marR="116205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Technical</a:t>
            </a:r>
            <a:r>
              <a:rPr sz="2400" spc="-4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92D050"/>
                </a:solidFill>
                <a:latin typeface="Tahoma"/>
                <a:cs typeface="Tahoma"/>
              </a:rPr>
              <a:t>Performance</a:t>
            </a:r>
            <a:r>
              <a:rPr sz="2400" spc="-4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Metrics:</a:t>
            </a:r>
            <a:r>
              <a:rPr sz="2400" spc="-4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technical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aspects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ensure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ongoing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stability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 dirty="0">
              <a:latin typeface="Tahoma"/>
              <a:cs typeface="Tahoma"/>
            </a:endParaRPr>
          </a:p>
          <a:p>
            <a:pPr marL="887094" marR="575945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Data-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Driven</a:t>
            </a:r>
            <a:r>
              <a:rPr sz="2400" spc="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92D050"/>
                </a:solidFill>
                <a:latin typeface="Tahoma"/>
                <a:cs typeface="Tahoma"/>
              </a:rPr>
              <a:t>Monetization</a:t>
            </a:r>
            <a:r>
              <a:rPr sz="2400" spc="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92D050"/>
                </a:solidFill>
                <a:latin typeface="Tahoma"/>
                <a:cs typeface="Tahoma"/>
              </a:rPr>
              <a:t>&amp;</a:t>
            </a:r>
            <a:r>
              <a:rPr sz="2400" spc="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Decision</a:t>
            </a:r>
            <a:r>
              <a:rPr sz="2400" spc="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92D050"/>
                </a:solidFill>
                <a:latin typeface="Tahoma"/>
                <a:cs typeface="Tahoma"/>
              </a:rPr>
              <a:t>Making: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Success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data-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driven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monetization strategies by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tracking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revenue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growth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adjusting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strategies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behavior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preferences.</a:t>
            </a:r>
            <a:endParaRPr sz="2400" dirty="0">
              <a:latin typeface="Tahoma"/>
              <a:cs typeface="Tahoma"/>
            </a:endParaRPr>
          </a:p>
          <a:p>
            <a:pPr marL="887094" marR="288290" lvl="1" indent="-342900">
              <a:lnSpc>
                <a:spcPct val="100000"/>
              </a:lnSpc>
              <a:buFont typeface="Arial MT"/>
              <a:buChar char="•"/>
              <a:tabLst>
                <a:tab pos="887094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Overall</a:t>
            </a:r>
            <a:r>
              <a:rPr sz="2400" spc="-4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92D050"/>
                </a:solidFill>
                <a:latin typeface="Tahoma"/>
                <a:cs typeface="Tahoma"/>
              </a:rPr>
              <a:t>User</a:t>
            </a:r>
            <a:r>
              <a:rPr sz="2400" spc="-4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92D050"/>
                </a:solidFill>
                <a:latin typeface="Tahoma"/>
                <a:cs typeface="Tahoma"/>
              </a:rPr>
              <a:t>Adoption</a:t>
            </a:r>
            <a:r>
              <a:rPr sz="2400" spc="-4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92D050"/>
                </a:solidFill>
                <a:latin typeface="Tahoma"/>
                <a:cs typeface="Tahoma"/>
              </a:rPr>
              <a:t>and</a:t>
            </a:r>
            <a:r>
              <a:rPr sz="2400" spc="-4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Engagement:</a:t>
            </a:r>
            <a:r>
              <a:rPr sz="2400" spc="-5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Cumulative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impact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overall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adoption,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engagement,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satisfaction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resulting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combination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implemented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425" y="8114665"/>
            <a:ext cx="3819525" cy="173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  <a:tabLst>
                <a:tab pos="2249805" algn="l"/>
              </a:tabLst>
            </a:pP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Strategise</a:t>
            </a:r>
            <a:r>
              <a:rPr sz="2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prioritise </a:t>
            </a:r>
            <a:r>
              <a:rPr sz="2800" spc="70" dirty="0">
                <a:solidFill>
                  <a:srgbClr val="FFFFFF"/>
                </a:solidFill>
                <a:latin typeface="Tahoma"/>
                <a:cs typeface="Tahoma"/>
              </a:rPr>
              <a:t>product</a:t>
            </a:r>
            <a:r>
              <a:rPr sz="2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2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Tahoma"/>
                <a:cs typeface="Tahoma"/>
              </a:rPr>
              <a:t>be rolled</a:t>
            </a:r>
            <a:r>
              <a:rPr sz="2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ahoma"/>
                <a:cs typeface="Tahoma"/>
              </a:rPr>
              <a:t>out</a:t>
            </a:r>
            <a:r>
              <a:rPr sz="2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800" spc="40" dirty="0">
                <a:solidFill>
                  <a:srgbClr val="FFFFFF"/>
                </a:solidFill>
                <a:latin typeface="Tahoma"/>
                <a:cs typeface="Tahoma"/>
              </a:rPr>
              <a:t>current </a:t>
            </a:r>
            <a:r>
              <a:rPr sz="2800" spc="7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27940" y="5452625"/>
            <a:ext cx="5360035" cy="4241165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12700" indent="381000">
              <a:lnSpc>
                <a:spcPct val="100000"/>
              </a:lnSpc>
              <a:spcBef>
                <a:spcPts val="2245"/>
              </a:spcBef>
            </a:pPr>
            <a:r>
              <a:rPr sz="3200" spc="-120" dirty="0">
                <a:solidFill>
                  <a:srgbClr val="FFC000"/>
                </a:solidFill>
                <a:latin typeface="Arial Black"/>
                <a:cs typeface="Arial Black"/>
              </a:rPr>
              <a:t>What</a:t>
            </a:r>
            <a:r>
              <a:rPr sz="3200" spc="-210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3200" spc="-240" dirty="0">
                <a:solidFill>
                  <a:srgbClr val="FFC000"/>
                </a:solidFill>
                <a:latin typeface="Arial Black"/>
                <a:cs typeface="Arial Black"/>
              </a:rPr>
              <a:t>is</a:t>
            </a:r>
            <a:r>
              <a:rPr sz="3200" spc="-220" dirty="0">
                <a:solidFill>
                  <a:srgbClr val="FFC000"/>
                </a:solidFill>
                <a:latin typeface="Arial Black"/>
                <a:cs typeface="Arial Black"/>
              </a:rPr>
              <a:t> a</a:t>
            </a:r>
            <a:r>
              <a:rPr sz="3200" spc="-210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3200" spc="-200" dirty="0">
                <a:solidFill>
                  <a:srgbClr val="FFC000"/>
                </a:solidFill>
                <a:latin typeface="Arial Black"/>
                <a:cs typeface="Arial Black"/>
              </a:rPr>
              <a:t>SuperApp</a:t>
            </a:r>
            <a:r>
              <a:rPr sz="3200" spc="-21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3200" spc="-480" dirty="0">
                <a:solidFill>
                  <a:srgbClr val="FFC000"/>
                </a:solidFill>
                <a:latin typeface="Arial Black"/>
                <a:cs typeface="Arial Black"/>
              </a:rPr>
              <a:t>?</a:t>
            </a:r>
            <a:endParaRPr sz="32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2005"/>
              </a:spcBef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super-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3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application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3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30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multiple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payment,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effectively</a:t>
            </a:r>
            <a:r>
              <a:rPr sz="30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becoming</a:t>
            </a:r>
            <a:r>
              <a:rPr sz="3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3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all- 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encompassing</a:t>
            </a:r>
            <a:r>
              <a:rPr sz="3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self-</a:t>
            </a:r>
            <a:r>
              <a:rPr sz="3000" spc="40" dirty="0">
                <a:solidFill>
                  <a:srgbClr val="FFFFFF"/>
                </a:solidFill>
                <a:latin typeface="Tahoma"/>
                <a:cs typeface="Tahoma"/>
              </a:rPr>
              <a:t>contained 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commerce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communication 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online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platform.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38050" y="315594"/>
            <a:ext cx="5538470" cy="991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ts val="3000"/>
              </a:lnSpc>
              <a:tabLst>
                <a:tab pos="1087755" algn="l"/>
              </a:tabLst>
            </a:pPr>
            <a:r>
              <a:rPr lang="en-IN" sz="2700" spc="-75" baseline="27777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r>
              <a:rPr lang="en-IN" sz="2700" baseline="27777" dirty="0">
                <a:solidFill>
                  <a:srgbClr val="FFC000"/>
                </a:solidFill>
                <a:latin typeface="Calibri"/>
                <a:cs typeface="Calibri"/>
              </a:rPr>
              <a:t>	</a:t>
            </a:r>
            <a:r>
              <a:rPr lang="en-IN" sz="3200" spc="-145" dirty="0">
                <a:solidFill>
                  <a:srgbClr val="FFC000"/>
                </a:solidFill>
                <a:latin typeface="Arial Black"/>
                <a:cs typeface="Arial Black"/>
              </a:rPr>
              <a:t>About</a:t>
            </a:r>
            <a:r>
              <a:rPr lang="en-IN" sz="3200" spc="-22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lang="en-IN" sz="3200" spc="-240" dirty="0">
                <a:solidFill>
                  <a:srgbClr val="FFC000"/>
                </a:solidFill>
                <a:latin typeface="Arial Black"/>
                <a:cs typeface="Arial Black"/>
              </a:rPr>
              <a:t>Tata</a:t>
            </a:r>
            <a:r>
              <a:rPr lang="en-IN" sz="3200" spc="-22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lang="en-IN" sz="3200" spc="-25" dirty="0">
                <a:solidFill>
                  <a:srgbClr val="FFC000"/>
                </a:solidFill>
                <a:latin typeface="Arial Black"/>
                <a:cs typeface="Arial Black"/>
              </a:rPr>
              <a:t>Neu</a:t>
            </a:r>
            <a:endParaRPr lang="en-IN" sz="3200" dirty="0">
              <a:latin typeface="Arial Black"/>
              <a:cs typeface="Arial Black"/>
            </a:endParaRPr>
          </a:p>
          <a:p>
            <a:pPr marL="38100">
              <a:lnSpc>
                <a:spcPts val="158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lang="en-IN"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lang="en-IN" sz="1800" dirty="0">
              <a:latin typeface="Calibri"/>
              <a:cs typeface="Calibri"/>
            </a:endParaRPr>
          </a:p>
          <a:p>
            <a:pPr marL="38100">
              <a:lnSpc>
                <a:spcPts val="1580"/>
              </a:lnSpc>
            </a:pP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193675"/>
            <a:ext cx="75501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20" dirty="0"/>
              <a:t> </a:t>
            </a:r>
            <a:r>
              <a:rPr spc="-245" dirty="0"/>
              <a:t>S</a:t>
            </a:r>
            <a:r>
              <a:rPr spc="-715" dirty="0"/>
              <a:t>T</a:t>
            </a:r>
            <a:r>
              <a:rPr spc="-595" dirty="0"/>
              <a:t>A</a:t>
            </a:r>
            <a:r>
              <a:rPr spc="-5" dirty="0"/>
              <a:t>TE</a:t>
            </a:r>
            <a:r>
              <a:rPr spc="5" dirty="0"/>
              <a:t>M</a:t>
            </a:r>
            <a:r>
              <a:rPr spc="-5" dirty="0"/>
              <a:t>EN</a:t>
            </a:r>
            <a:r>
              <a:rPr spc="5" dirty="0"/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3540" y="1163320"/>
            <a:ext cx="11441430" cy="513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US" sz="3200" dirty="0">
                <a:solidFill>
                  <a:srgbClr val="FFFFFF"/>
                </a:solidFill>
                <a:latin typeface="Tahoma"/>
                <a:cs typeface="Tahoma"/>
              </a:rPr>
              <a:t>The Tata Group reportedly injected an additional $2 billion into its struggling super app, Tata Neu, in April 2023, in an attempt to bolster its digital business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lang="en-IN" sz="32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3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Chief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ahoma"/>
                <a:cs typeface="Tahoma"/>
              </a:rPr>
              <a:t>Product</a:t>
            </a:r>
            <a:r>
              <a:rPr sz="32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Tahoma"/>
                <a:cs typeface="Tahoma"/>
              </a:rPr>
              <a:t>Officer</a:t>
            </a:r>
            <a:r>
              <a:rPr lang="en-IN" sz="3200" spc="4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2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want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ahoma"/>
                <a:cs typeface="Tahoma"/>
              </a:rPr>
              <a:t>boost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Tahoma"/>
                <a:cs typeface="Tahoma"/>
              </a:rPr>
              <a:t>product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digital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app,</a:t>
            </a:r>
            <a:r>
              <a:rPr sz="3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3200" spc="229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200" spc="3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Tahoma"/>
                <a:cs typeface="Tahoma"/>
              </a:rPr>
              <a:t>first</a:t>
            </a:r>
            <a:r>
              <a:rPr sz="3200" spc="3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90" dirty="0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sz="3200" spc="3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IN" sz="3200" spc="275" dirty="0">
                <a:solidFill>
                  <a:srgbClr val="FFFFFF"/>
                </a:solidFill>
                <a:latin typeface="Tahoma"/>
                <a:cs typeface="Tahoma"/>
              </a:rPr>
              <a:t>focusing</a:t>
            </a:r>
            <a:r>
              <a:rPr sz="3200" spc="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5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3200" spc="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85" dirty="0">
                <a:solidFill>
                  <a:srgbClr val="FFFFFF"/>
                </a:solidFill>
                <a:latin typeface="Tahoma"/>
                <a:cs typeface="Tahoma"/>
              </a:rPr>
              <a:t>acquiring</a:t>
            </a:r>
            <a:r>
              <a:rPr sz="3200" spc="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3200" spc="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95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3200" spc="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3200" spc="135" dirty="0">
                <a:solidFill>
                  <a:srgbClr val="FFFFFF"/>
                </a:solidFill>
                <a:latin typeface="Tahoma"/>
                <a:cs typeface="Tahoma"/>
              </a:rPr>
              <a:t>increasing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Tahoma"/>
                <a:cs typeface="Tahoma"/>
              </a:rPr>
              <a:t>adoption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Tahoma"/>
                <a:cs typeface="Tahoma"/>
              </a:rPr>
              <a:t>among</a:t>
            </a:r>
            <a:r>
              <a:rPr sz="32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160" dirty="0">
                <a:solidFill>
                  <a:srgbClr val="FFFFFF"/>
                </a:solidFill>
                <a:latin typeface="Tahoma"/>
                <a:cs typeface="Tahoma"/>
              </a:rPr>
              <a:t>current</a:t>
            </a:r>
            <a:r>
              <a:rPr sz="32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32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Tahoma"/>
                <a:cs typeface="Tahoma"/>
              </a:rPr>
              <a:t>offline users.</a:t>
            </a:r>
            <a:r>
              <a:rPr sz="32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want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Tahoma"/>
                <a:cs typeface="Tahoma"/>
              </a:rPr>
              <a:t>introduce</a:t>
            </a:r>
            <a:r>
              <a:rPr sz="3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3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3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3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3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3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3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first </a:t>
            </a:r>
            <a:r>
              <a:rPr sz="3200" spc="65" dirty="0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sz="3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successful.</a:t>
            </a:r>
            <a:endParaRPr sz="3200" dirty="0">
              <a:latin typeface="Tahoma"/>
              <a:cs typeface="Tahoma"/>
            </a:endParaRPr>
          </a:p>
          <a:p>
            <a:pPr marL="146685">
              <a:lnSpc>
                <a:spcPct val="100000"/>
              </a:lnSpc>
              <a:spcBef>
                <a:spcPts val="3765"/>
              </a:spcBef>
            </a:pPr>
            <a:r>
              <a:rPr sz="4800" spc="140" dirty="0">
                <a:solidFill>
                  <a:srgbClr val="FFC000"/>
                </a:solidFill>
                <a:latin typeface="Arial Black"/>
                <a:cs typeface="Arial Black"/>
              </a:rPr>
              <a:t>OB</a:t>
            </a:r>
            <a:r>
              <a:rPr lang="en-IN" sz="4800" spc="140" dirty="0">
                <a:solidFill>
                  <a:srgbClr val="FFC000"/>
                </a:solidFill>
                <a:latin typeface="Arial Black"/>
                <a:cs typeface="Arial Black"/>
              </a:rPr>
              <a:t>J</a:t>
            </a:r>
            <a:r>
              <a:rPr sz="4800" spc="140" dirty="0">
                <a:solidFill>
                  <a:srgbClr val="FFC000"/>
                </a:solidFill>
                <a:latin typeface="Arial Black"/>
                <a:cs typeface="Arial Black"/>
              </a:rPr>
              <a:t>ECT</a:t>
            </a:r>
            <a:r>
              <a:rPr lang="en-IN" sz="4800" spc="140">
                <a:solidFill>
                  <a:srgbClr val="FFC000"/>
                </a:solidFill>
                <a:latin typeface="Arial Black"/>
                <a:cs typeface="Arial Black"/>
              </a:rPr>
              <a:t>I</a:t>
            </a:r>
            <a:r>
              <a:rPr sz="4800" spc="140">
                <a:solidFill>
                  <a:srgbClr val="FFC000"/>
                </a:solidFill>
                <a:latin typeface="Arial Black"/>
                <a:cs typeface="Arial Black"/>
              </a:rPr>
              <a:t>VES</a:t>
            </a:r>
            <a:endParaRPr sz="4800" dirty="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20" y="6819900"/>
            <a:ext cx="1277111" cy="11917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68715" y="8145144"/>
            <a:ext cx="3357879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Develop</a:t>
            </a:r>
            <a:r>
              <a:rPr sz="28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ahoma"/>
                <a:cs typeface="Tahoma"/>
              </a:rPr>
              <a:t>go-</a:t>
            </a:r>
            <a:r>
              <a:rPr sz="2800" spc="-25" dirty="0">
                <a:solidFill>
                  <a:srgbClr val="FFFFFF"/>
                </a:solidFill>
                <a:latin typeface="Tahoma"/>
                <a:cs typeface="Tahoma"/>
              </a:rPr>
              <a:t>to-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market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 plan/strategy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ahoma"/>
                <a:cs typeface="Tahoma"/>
              </a:rPr>
              <a:t>acquire</a:t>
            </a:r>
            <a:r>
              <a:rPr sz="2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0004" y="8145144"/>
            <a:ext cx="320357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0919" marR="5080" indent="-998219">
              <a:lnSpc>
                <a:spcPct val="100000"/>
              </a:lnSpc>
              <a:spcBef>
                <a:spcPts val="95"/>
              </a:spcBef>
            </a:pPr>
            <a:r>
              <a:rPr sz="2800" spc="60" dirty="0">
                <a:solidFill>
                  <a:srgbClr val="FFFFFF"/>
                </a:solidFill>
                <a:latin typeface="Tahoma"/>
                <a:cs typeface="Tahoma"/>
              </a:rPr>
              <a:t>Deduce</a:t>
            </a:r>
            <a:r>
              <a:rPr sz="2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success metrics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800" y="6819900"/>
            <a:ext cx="1246631" cy="11430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7400" y="6667500"/>
            <a:ext cx="1371600" cy="12085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4D39A9-162B-8434-77FA-D6501C3B5CB2}"/>
              </a:ext>
            </a:extLst>
          </p:cNvPr>
          <p:cNvSpPr txBox="1"/>
          <p:nvPr/>
        </p:nvSpPr>
        <p:spPr>
          <a:xfrm>
            <a:off x="12833667" y="1364436"/>
            <a:ext cx="51485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Tata Neu is a multi-purpose super-app, developed in India by the Tata Group. It is the country's first super-app. The app was launched to coincide with the start of a 2022 Indian Premier League match.</a:t>
            </a:r>
            <a:endParaRPr lang="en-IN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2829" y="2445067"/>
            <a:ext cx="8562975" cy="4992370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1682750" marR="5080" indent="-1670050">
              <a:lnSpc>
                <a:spcPts val="18700"/>
              </a:lnSpc>
              <a:spcBef>
                <a:spcPts val="1945"/>
              </a:spcBef>
            </a:pPr>
            <a:r>
              <a:rPr sz="17000" spc="-170" dirty="0"/>
              <a:t>THANK </a:t>
            </a:r>
            <a:r>
              <a:rPr sz="17000" spc="-1120" dirty="0"/>
              <a:t>Y</a:t>
            </a:r>
            <a:r>
              <a:rPr sz="17000" spc="45" dirty="0"/>
              <a:t>O</a:t>
            </a:r>
            <a:r>
              <a:rPr sz="17000" spc="55" dirty="0"/>
              <a:t>U</a:t>
            </a:r>
            <a:endParaRPr sz="1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2019300"/>
            <a:ext cx="1021079" cy="10210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3459" y="1850135"/>
            <a:ext cx="1021079" cy="10210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5600" y="5899403"/>
            <a:ext cx="1021079" cy="10210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49400" y="1866900"/>
            <a:ext cx="1021080" cy="10210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33459" y="5890259"/>
            <a:ext cx="1021079" cy="10210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49400" y="5829300"/>
            <a:ext cx="1021080" cy="10210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68119" y="3649345"/>
            <a:ext cx="393319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486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downloaded</a:t>
            </a:r>
            <a:endParaRPr sz="2400">
              <a:latin typeface="Tahoma"/>
              <a:cs typeface="Tahoma"/>
            </a:endParaRPr>
          </a:p>
          <a:p>
            <a:pPr marL="12700" marR="5080" indent="47625" algn="just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million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times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during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April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May,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2.2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million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times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week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lauch.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3765" y="3649345"/>
            <a:ext cx="377253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Clocked</a:t>
            </a:r>
            <a:r>
              <a:rPr sz="24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around</a:t>
            </a:r>
            <a:endParaRPr sz="2400">
              <a:latin typeface="Tahoma"/>
              <a:cs typeface="Tahoma"/>
            </a:endParaRPr>
          </a:p>
          <a:p>
            <a:pPr marL="12065" marR="508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$120-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150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millionrevenue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its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firts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month,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below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target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$200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million.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47015" y="3649345"/>
            <a:ext cx="371538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Company</a:t>
            </a:r>
            <a:r>
              <a:rPr sz="24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expects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least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50%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people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who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move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Neu.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1789" y="7611744"/>
            <a:ext cx="36258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14" marR="99060" indent="61087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Rewards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buyers</a:t>
            </a:r>
            <a:r>
              <a:rPr sz="2400" spc="6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coins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reedemable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provided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through the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0759" y="7586344"/>
            <a:ext cx="359854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50" marR="253365" indent="-127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Yet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onboard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Vistara,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Air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India,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Titan,</a:t>
            </a:r>
            <a:endParaRPr sz="2400">
              <a:latin typeface="Tahoma"/>
              <a:cs typeface="Tahoma"/>
            </a:endParaRPr>
          </a:p>
          <a:p>
            <a:pPr marL="12065" marR="5080" algn="ctr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Tanishq,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Binge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Play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&amp;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Motors.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03834" y="7535544"/>
            <a:ext cx="37509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34950" indent="-6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229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million</a:t>
            </a:r>
            <a:r>
              <a:rPr sz="2400" spc="6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people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watched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IPL,</a:t>
            </a:r>
            <a:endParaRPr sz="2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sponsored.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190" dirty="0"/>
              <a:t> </a:t>
            </a:r>
            <a:r>
              <a:rPr spc="-10" dirty="0"/>
              <a:t>PERSONAS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3450" y="1306194"/>
            <a:ext cx="130810" cy="798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63450" y="926147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8540" y="1323340"/>
            <a:ext cx="13081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8540" y="3792220"/>
            <a:ext cx="130810" cy="606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8200" y="1943100"/>
            <a:ext cx="1648968" cy="16489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0" y="1866900"/>
            <a:ext cx="1648967" cy="16489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2472" y="1943100"/>
            <a:ext cx="1648968" cy="16489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9715" y="7992744"/>
            <a:ext cx="401891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611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C000"/>
                </a:solidFill>
                <a:latin typeface="Tahoma"/>
                <a:cs typeface="Tahoma"/>
              </a:rPr>
              <a:t>PAIN</a:t>
            </a:r>
            <a:r>
              <a:rPr sz="2400" spc="-17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Tahoma"/>
                <a:cs typeface="Tahoma"/>
              </a:rPr>
              <a:t>POINTS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288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friendly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Laggy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slow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edit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opption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address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904" y="3676014"/>
            <a:ext cx="5080635" cy="389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 marR="1052830" algn="ctr">
              <a:lnSpc>
                <a:spcPct val="129700"/>
              </a:lnSpc>
              <a:spcBef>
                <a:spcPts val="100"/>
              </a:spcBef>
            </a:pP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Swappan</a:t>
            </a:r>
            <a:r>
              <a:rPr sz="2400" spc="5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Tahoma"/>
                <a:cs typeface="Tahoma"/>
              </a:rPr>
              <a:t>Duttaa</a:t>
            </a:r>
            <a:r>
              <a:rPr sz="2400" spc="60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34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80" dirty="0">
                <a:solidFill>
                  <a:srgbClr val="FFFFFF"/>
                </a:solidFill>
                <a:latin typeface="Tahoma"/>
                <a:cs typeface="Tahoma"/>
              </a:rPr>
              <a:t>|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Male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80" dirty="0">
                <a:solidFill>
                  <a:srgbClr val="FFFFFF"/>
                </a:solidFill>
                <a:latin typeface="Tahoma"/>
                <a:cs typeface="Tahoma"/>
              </a:rPr>
              <a:t>|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Kolkata</a:t>
            </a:r>
            <a:endParaRPr sz="2400">
              <a:latin typeface="Tahoma"/>
              <a:cs typeface="Tahoma"/>
            </a:endParaRPr>
          </a:p>
          <a:p>
            <a:pPr marL="30607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Frequent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Big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Basket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2870"/>
              </a:spcBef>
            </a:pPr>
            <a:r>
              <a:rPr sz="2400" spc="-275" dirty="0">
                <a:solidFill>
                  <a:srgbClr val="FFFFFF"/>
                </a:solidFill>
                <a:latin typeface="Tahoma"/>
                <a:cs typeface="Tahoma"/>
              </a:rPr>
              <a:t>“I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would prefer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individual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apps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looks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bunch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webpages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stiched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together.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Proper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BigBasket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missing bigtime.”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08444" y="3724275"/>
            <a:ext cx="5443220" cy="3821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8105" marR="1398270" indent="377825">
              <a:lnSpc>
                <a:spcPct val="121200"/>
              </a:lnSpc>
              <a:spcBef>
                <a:spcPts val="100"/>
              </a:spcBef>
            </a:pP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Keerti</a:t>
            </a:r>
            <a:r>
              <a:rPr sz="2400" spc="3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Tahoma"/>
                <a:cs typeface="Tahoma"/>
              </a:rPr>
              <a:t>Sharma</a:t>
            </a:r>
            <a:r>
              <a:rPr sz="2400" spc="5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22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80" dirty="0">
                <a:solidFill>
                  <a:srgbClr val="FFFFFF"/>
                </a:solidFill>
                <a:latin typeface="Tahoma"/>
                <a:cs typeface="Tahoma"/>
              </a:rPr>
              <a:t>|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Female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80" dirty="0">
                <a:solidFill>
                  <a:srgbClr val="FFFFFF"/>
                </a:solidFill>
                <a:latin typeface="Tahoma"/>
                <a:cs typeface="Tahoma"/>
              </a:rPr>
              <a:t>|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Pune</a:t>
            </a:r>
            <a:endParaRPr sz="2400">
              <a:latin typeface="Tahoma"/>
              <a:cs typeface="Tahoma"/>
            </a:endParaRPr>
          </a:p>
          <a:p>
            <a:pPr marL="833119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Loves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Cashback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Rewards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2750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“Searching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very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bad,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won’t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search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items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out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times.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feature will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never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give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intended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navigate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manually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via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categories.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common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support.”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51904" y="7992744"/>
            <a:ext cx="38792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C000"/>
                </a:solidFill>
                <a:latin typeface="Tahoma"/>
                <a:cs typeface="Tahoma"/>
              </a:rPr>
              <a:t>PAIN</a:t>
            </a:r>
            <a:r>
              <a:rPr sz="2400" spc="-17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Tahoma"/>
                <a:cs typeface="Tahoma"/>
              </a:rPr>
              <a:t>POINTS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288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Bad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51904" y="9090025"/>
            <a:ext cx="2949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Long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loading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times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51904" y="9459594"/>
            <a:ext cx="6142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3600" spc="120" baseline="1157" dirty="0">
                <a:solidFill>
                  <a:srgbClr val="FFFFFF"/>
                </a:solidFill>
                <a:latin typeface="Tahoma"/>
                <a:cs typeface="Tahoma"/>
              </a:rPr>
              <a:t>Poor</a:t>
            </a:r>
            <a:r>
              <a:rPr sz="3600" spc="-82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spc="142" baseline="1157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3600" spc="-82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spc="112" baseline="1157" dirty="0">
                <a:solidFill>
                  <a:srgbClr val="FFFFFF"/>
                </a:solidFill>
                <a:latin typeface="Tahoma"/>
                <a:cs typeface="Tahoma"/>
              </a:rPr>
              <a:t>non</a:t>
            </a:r>
            <a:r>
              <a:rPr sz="3600" spc="-82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aseline="1157" dirty="0">
                <a:solidFill>
                  <a:srgbClr val="FFFFFF"/>
                </a:solidFill>
                <a:latin typeface="Tahoma"/>
                <a:cs typeface="Tahoma"/>
              </a:rPr>
              <a:t>centralised</a:t>
            </a:r>
            <a:r>
              <a:rPr sz="3600" spc="-75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spc="75" baseline="1157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3600" spc="-82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aseline="1157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r>
              <a:rPr sz="3600" spc="307" baseline="11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FFC000"/>
                </a:solidFill>
                <a:latin typeface="Calibri"/>
                <a:cs typeface="Calibri"/>
              </a:rPr>
              <a:t>|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34925" y="3689984"/>
            <a:ext cx="5158105" cy="385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915" marR="975994" indent="43180" algn="ctr">
              <a:lnSpc>
                <a:spcPct val="125899"/>
              </a:lnSpc>
              <a:spcBef>
                <a:spcPts val="100"/>
              </a:spcBef>
            </a:pPr>
            <a:r>
              <a:rPr sz="2400" dirty="0">
                <a:solidFill>
                  <a:srgbClr val="FFC000"/>
                </a:solidFill>
                <a:latin typeface="Tahoma"/>
                <a:cs typeface="Tahoma"/>
              </a:rPr>
              <a:t>Shriram</a:t>
            </a:r>
            <a:r>
              <a:rPr sz="2400" spc="15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Tahoma"/>
                <a:cs typeface="Tahoma"/>
              </a:rPr>
              <a:t>Rajasekaran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26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80" dirty="0">
                <a:solidFill>
                  <a:srgbClr val="FFFFFF"/>
                </a:solidFill>
                <a:latin typeface="Tahoma"/>
                <a:cs typeface="Tahoma"/>
              </a:rPr>
              <a:t>|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Male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80" dirty="0">
                <a:solidFill>
                  <a:srgbClr val="FFFFFF"/>
                </a:solidFill>
                <a:latin typeface="Tahoma"/>
                <a:cs typeface="Tahoma"/>
              </a:rPr>
              <a:t>|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Kozhikode</a:t>
            </a:r>
            <a:endParaRPr sz="2400">
              <a:latin typeface="Tahoma"/>
              <a:cs typeface="Tahoma"/>
            </a:endParaRPr>
          </a:p>
          <a:p>
            <a:pPr marL="34925"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Always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prefer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Online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Shoping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2750"/>
              </a:spcBef>
            </a:pP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“There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easy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way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track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one’s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order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look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what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ordered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past.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icon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track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order.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unified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cart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or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orders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page.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feels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like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experience”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91109" y="7992744"/>
            <a:ext cx="407162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372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C000"/>
                </a:solidFill>
                <a:latin typeface="Tahoma"/>
                <a:cs typeface="Tahoma"/>
              </a:rPr>
              <a:t>PAIN</a:t>
            </a:r>
            <a:r>
              <a:rPr sz="2400" spc="-17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Tahoma"/>
                <a:cs typeface="Tahoma"/>
              </a:rPr>
              <a:t>POINTS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288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icon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track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order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common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cart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unified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orders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page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224790"/>
            <a:ext cx="14658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6875" algn="l"/>
              </a:tabLst>
            </a:pPr>
            <a:r>
              <a:rPr lang="en-IN" sz="7200" spc="127" baseline="-2314" dirty="0"/>
              <a:t>R</a:t>
            </a:r>
            <a:r>
              <a:rPr lang="en-IN" sz="7200" spc="37" baseline="-2314" dirty="0"/>
              <a:t>E</a:t>
            </a:r>
            <a:r>
              <a:rPr lang="en-IN" sz="7200" spc="-262" baseline="-2314" dirty="0"/>
              <a:t>C</a:t>
            </a:r>
            <a:r>
              <a:rPr lang="en-IN" sz="7200" spc="120" baseline="-2314" dirty="0"/>
              <a:t>O</a:t>
            </a:r>
            <a:r>
              <a:rPr lang="en-IN" sz="7200" spc="127" baseline="-2314" dirty="0"/>
              <a:t>MM</a:t>
            </a:r>
            <a:r>
              <a:rPr lang="en-IN" sz="7200" spc="112" baseline="-2314" dirty="0"/>
              <a:t>EN</a:t>
            </a:r>
            <a:r>
              <a:rPr lang="en-IN" sz="7200" spc="-240" baseline="-2314" dirty="0"/>
              <a:t>D</a:t>
            </a:r>
            <a:r>
              <a:rPr lang="en-IN" sz="7200" spc="-832" baseline="-2314" dirty="0"/>
              <a:t>A</a:t>
            </a:r>
            <a:r>
              <a:rPr lang="en-IN" sz="7200" spc="112" baseline="-2314" dirty="0"/>
              <a:t>TI</a:t>
            </a:r>
            <a:r>
              <a:rPr lang="en-IN" sz="7200" spc="120" baseline="-2314" dirty="0"/>
              <a:t>O</a:t>
            </a:r>
            <a:r>
              <a:rPr lang="en-IN" sz="7200" spc="127" baseline="-2314" dirty="0"/>
              <a:t>N</a:t>
            </a:r>
            <a:r>
              <a:rPr sz="7200" spc="832" baseline="-2314" dirty="0"/>
              <a:t> </a:t>
            </a:r>
            <a:r>
              <a:rPr sz="7200" b="1" spc="-157" baseline="-2314" dirty="0">
                <a:latin typeface="Trebuchet MS"/>
                <a:cs typeface="Trebuchet MS"/>
              </a:rPr>
              <a:t>#</a:t>
            </a:r>
            <a:r>
              <a:rPr sz="7200" spc="-157" baseline="-2314" dirty="0"/>
              <a:t>1</a:t>
            </a:r>
            <a:r>
              <a:rPr sz="7200" spc="-405" baseline="-2314" dirty="0"/>
              <a:t> </a:t>
            </a:r>
            <a:r>
              <a:rPr sz="4000" spc="-520" dirty="0">
                <a:latin typeface="Tahoma"/>
                <a:cs typeface="Tahoma"/>
              </a:rPr>
              <a:t>:</a:t>
            </a:r>
            <a:r>
              <a:rPr sz="4000" dirty="0">
                <a:latin typeface="Tahoma"/>
                <a:cs typeface="Tahoma"/>
              </a:rPr>
              <a:t>	A</a:t>
            </a:r>
            <a:r>
              <a:rPr sz="4000" spc="-195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Native</a:t>
            </a:r>
            <a:r>
              <a:rPr sz="4000" spc="-190" dirty="0">
                <a:latin typeface="Tahoma"/>
                <a:cs typeface="Tahoma"/>
              </a:rPr>
              <a:t> </a:t>
            </a:r>
            <a:r>
              <a:rPr sz="4000" spc="95" dirty="0">
                <a:latin typeface="Tahoma"/>
                <a:cs typeface="Tahoma"/>
              </a:rPr>
              <a:t>App</a:t>
            </a:r>
            <a:r>
              <a:rPr sz="4000" spc="-195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with</a:t>
            </a:r>
            <a:r>
              <a:rPr sz="4000" spc="-190" dirty="0">
                <a:latin typeface="Tahoma"/>
                <a:cs typeface="Tahoma"/>
              </a:rPr>
              <a:t> </a:t>
            </a:r>
            <a:r>
              <a:rPr sz="4000" spc="90" dirty="0">
                <a:latin typeface="Tahoma"/>
                <a:cs typeface="Tahoma"/>
              </a:rPr>
              <a:t>Uniform</a:t>
            </a:r>
            <a:r>
              <a:rPr sz="4000" spc="-190" dirty="0">
                <a:latin typeface="Tahoma"/>
                <a:cs typeface="Tahoma"/>
              </a:rPr>
              <a:t> </a:t>
            </a:r>
            <a:r>
              <a:rPr sz="4000" spc="-25" dirty="0">
                <a:latin typeface="Tahoma"/>
                <a:cs typeface="Tahoma"/>
              </a:rPr>
              <a:t>UI</a:t>
            </a:r>
            <a:endParaRPr sz="40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600" y="1638300"/>
            <a:ext cx="8915400" cy="78226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809" y="1414779"/>
            <a:ext cx="9954895" cy="6060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800" spc="-2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are</a:t>
            </a:r>
            <a:r>
              <a:rPr sz="28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the</a:t>
            </a:r>
            <a:r>
              <a:rPr sz="28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issues</a:t>
            </a:r>
            <a:r>
              <a:rPr sz="28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looks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bunch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webpages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stiched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together.</a:t>
            </a:r>
            <a:endParaRPr sz="2400">
              <a:latin typeface="Tahoma"/>
              <a:cs typeface="Tahoma"/>
            </a:endParaRPr>
          </a:p>
          <a:p>
            <a:pPr marL="297815" marR="36703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feels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inside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rather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than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super-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provides</a:t>
            </a: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2400" spc="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services.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5"/>
              </a:spcBef>
              <a:buFont typeface="Arial MT"/>
              <a:buChar char="•"/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can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FFC000"/>
                </a:solidFill>
                <a:latin typeface="Tahoma"/>
                <a:cs typeface="Tahoma"/>
              </a:rPr>
              <a:t>be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FFC000"/>
                </a:solidFill>
                <a:latin typeface="Tahoma"/>
                <a:cs typeface="Tahoma"/>
              </a:rPr>
              <a:t>done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354965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Native</a:t>
            </a:r>
            <a:r>
              <a:rPr sz="2400" spc="-6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92D050"/>
                </a:solidFill>
                <a:latin typeface="Tahoma"/>
                <a:cs typeface="Tahoma"/>
              </a:rPr>
              <a:t>App</a:t>
            </a:r>
            <a:r>
              <a:rPr sz="2400" spc="-5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Development:</a:t>
            </a:r>
            <a:r>
              <a:rPr sz="2400" spc="-6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Transition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current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webview/app-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in-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structure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native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environment.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shift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ensures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smoother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responsive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interface.</a:t>
            </a:r>
            <a:endParaRPr sz="2400">
              <a:latin typeface="Tahoma"/>
              <a:cs typeface="Tahoma"/>
            </a:endParaRPr>
          </a:p>
          <a:p>
            <a:pPr marL="354965" marR="6921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Consistent</a:t>
            </a:r>
            <a:r>
              <a:rPr sz="2400" spc="4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92D050"/>
                </a:solidFill>
                <a:latin typeface="Tahoma"/>
                <a:cs typeface="Tahoma"/>
              </a:rPr>
              <a:t>Iconography:</a:t>
            </a:r>
            <a:r>
              <a:rPr sz="2400" spc="3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standardized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icons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belonging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same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family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>
              <a:latin typeface="Tahoma"/>
              <a:cs typeface="Tahoma"/>
            </a:endParaRPr>
          </a:p>
          <a:p>
            <a:pPr marL="354965" marR="17399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spc="80" dirty="0">
                <a:solidFill>
                  <a:srgbClr val="92D050"/>
                </a:solidFill>
                <a:latin typeface="Tahoma"/>
                <a:cs typeface="Tahoma"/>
              </a:rPr>
              <a:t>Common</a:t>
            </a:r>
            <a:r>
              <a:rPr sz="2400" spc="-8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92D050"/>
                </a:solidFill>
                <a:latin typeface="Tahoma"/>
                <a:cs typeface="Tahoma"/>
              </a:rPr>
              <a:t>UI</a:t>
            </a:r>
            <a:r>
              <a:rPr sz="2400" spc="-7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92D050"/>
                </a:solidFill>
                <a:latin typeface="Tahoma"/>
                <a:cs typeface="Tahoma"/>
              </a:rPr>
              <a:t>Design:</a:t>
            </a:r>
            <a:r>
              <a:rPr sz="2400" spc="-7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Enforce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common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interface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Tahoma"/>
                <a:cs typeface="Tahoma"/>
              </a:rPr>
              <a:t>(UI)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design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integrated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This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includes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standardized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navigation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patterns,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color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schemes,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layout structures.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809" y="7876540"/>
            <a:ext cx="6994525" cy="1915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can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FFC000"/>
                </a:solidFill>
                <a:latin typeface="Tahoma"/>
                <a:cs typeface="Tahoma"/>
              </a:rPr>
              <a:t>be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achieved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Improved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retention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Efficient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task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completion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Increased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engagement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conversion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33139" y="8751569"/>
            <a:ext cx="1323975" cy="1172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845" algn="ctr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9E2021"/>
                </a:solidFill>
                <a:latin typeface="Calibri"/>
                <a:cs typeface="Calibri"/>
              </a:rPr>
              <a:t>|</a:t>
            </a:r>
            <a:endParaRPr sz="1000">
              <a:latin typeface="Calibri"/>
              <a:cs typeface="Calibri"/>
            </a:endParaRPr>
          </a:p>
          <a:p>
            <a:pPr marL="283845" algn="ctr">
              <a:lnSpc>
                <a:spcPct val="100000"/>
              </a:lnSpc>
            </a:pPr>
            <a:r>
              <a:rPr sz="1000" spc="-50" dirty="0">
                <a:solidFill>
                  <a:srgbClr val="9E2021"/>
                </a:solidFill>
                <a:latin typeface="Calibri"/>
                <a:cs typeface="Calibri"/>
              </a:rPr>
              <a:t>|</a:t>
            </a:r>
            <a:endParaRPr sz="1000">
              <a:latin typeface="Calibri"/>
              <a:cs typeface="Calibri"/>
            </a:endParaRPr>
          </a:p>
          <a:p>
            <a:pPr marL="283845" algn="ctr">
              <a:lnSpc>
                <a:spcPct val="100000"/>
              </a:lnSpc>
            </a:pPr>
            <a:r>
              <a:rPr sz="1000" spc="-50" dirty="0">
                <a:solidFill>
                  <a:srgbClr val="9E2021"/>
                </a:solidFill>
                <a:latin typeface="Calibri"/>
                <a:cs typeface="Calibri"/>
              </a:rPr>
              <a:t>|</a:t>
            </a:r>
            <a:endParaRPr sz="1000">
              <a:latin typeface="Calibri"/>
              <a:cs typeface="Calibri"/>
            </a:endParaRPr>
          </a:p>
          <a:p>
            <a:pPr marL="283845" algn="ctr">
              <a:lnSpc>
                <a:spcPct val="100000"/>
              </a:lnSpc>
            </a:pPr>
            <a:r>
              <a:rPr sz="1000" spc="-50" dirty="0">
                <a:solidFill>
                  <a:srgbClr val="9E2021"/>
                </a:solidFill>
                <a:latin typeface="Calibri"/>
                <a:cs typeface="Calibri"/>
              </a:rPr>
              <a:t>|</a:t>
            </a:r>
            <a:endParaRPr sz="1000">
              <a:latin typeface="Calibri"/>
              <a:cs typeface="Calibri"/>
            </a:endParaRPr>
          </a:p>
          <a:p>
            <a:pPr marL="283845" algn="ctr">
              <a:lnSpc>
                <a:spcPct val="100000"/>
              </a:lnSpc>
            </a:pPr>
            <a:r>
              <a:rPr sz="1000" spc="-50" dirty="0">
                <a:solidFill>
                  <a:srgbClr val="9E2021"/>
                </a:solidFill>
                <a:latin typeface="Calibri"/>
                <a:cs typeface="Calibri"/>
              </a:rPr>
              <a:t>|</a:t>
            </a:r>
            <a:endParaRPr sz="1000">
              <a:latin typeface="Calibri"/>
              <a:cs typeface="Calibri"/>
            </a:endParaRPr>
          </a:p>
          <a:p>
            <a:pPr marL="283845" algn="ctr">
              <a:lnSpc>
                <a:spcPct val="100000"/>
              </a:lnSpc>
            </a:pPr>
            <a:r>
              <a:rPr sz="1000" spc="-50" dirty="0">
                <a:solidFill>
                  <a:srgbClr val="9E2021"/>
                </a:solidFill>
                <a:latin typeface="Calibri"/>
                <a:cs typeface="Calibri"/>
              </a:rPr>
              <a:t>|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500" dirty="0">
                <a:solidFill>
                  <a:srgbClr val="9E2021"/>
                </a:solidFill>
                <a:latin typeface="Tahoma"/>
                <a:cs typeface="Tahoma"/>
              </a:rPr>
              <a:t>Variations</a:t>
            </a:r>
            <a:r>
              <a:rPr sz="1500" spc="35" dirty="0">
                <a:solidFill>
                  <a:srgbClr val="9E2021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9E2021"/>
                </a:solidFill>
                <a:latin typeface="Tahoma"/>
                <a:cs typeface="Tahoma"/>
              </a:rPr>
              <a:t>in</a:t>
            </a:r>
            <a:r>
              <a:rPr sz="1500" spc="40" dirty="0">
                <a:solidFill>
                  <a:srgbClr val="9E2021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9E2021"/>
                </a:solidFill>
                <a:latin typeface="Tahoma"/>
                <a:cs typeface="Tahoma"/>
              </a:rPr>
              <a:t>UI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224790"/>
            <a:ext cx="16452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6875" algn="l"/>
              </a:tabLst>
            </a:pPr>
            <a:r>
              <a:rPr lang="en-IN" sz="7200" spc="127" baseline="-2314" dirty="0"/>
              <a:t>R</a:t>
            </a:r>
            <a:r>
              <a:rPr lang="en-IN" sz="7200" spc="37" baseline="-2314" dirty="0"/>
              <a:t>E</a:t>
            </a:r>
            <a:r>
              <a:rPr lang="en-IN" sz="7200" spc="-262" baseline="-2314" dirty="0"/>
              <a:t>C</a:t>
            </a:r>
            <a:r>
              <a:rPr lang="en-IN" sz="7200" spc="120" baseline="-2314" dirty="0"/>
              <a:t>O</a:t>
            </a:r>
            <a:r>
              <a:rPr lang="en-IN" sz="7200" spc="127" baseline="-2314" dirty="0"/>
              <a:t>MM</a:t>
            </a:r>
            <a:r>
              <a:rPr lang="en-IN" sz="7200" spc="112" baseline="-2314" dirty="0"/>
              <a:t>EN</a:t>
            </a:r>
            <a:r>
              <a:rPr lang="en-IN" sz="7200" spc="-240" baseline="-2314" dirty="0"/>
              <a:t>D</a:t>
            </a:r>
            <a:r>
              <a:rPr lang="en-IN" sz="7200" spc="-832" baseline="-2314" dirty="0"/>
              <a:t>A</a:t>
            </a:r>
            <a:r>
              <a:rPr lang="en-IN" sz="7200" spc="112" baseline="-2314" dirty="0"/>
              <a:t>TI</a:t>
            </a:r>
            <a:r>
              <a:rPr lang="en-IN" sz="7200" spc="120" baseline="-2314" dirty="0"/>
              <a:t>O</a:t>
            </a:r>
            <a:r>
              <a:rPr lang="en-IN" sz="7200" spc="127" baseline="-2314" dirty="0"/>
              <a:t>N</a:t>
            </a:r>
            <a:r>
              <a:rPr sz="7200" spc="1027" baseline="-2314" dirty="0"/>
              <a:t> </a:t>
            </a:r>
            <a:r>
              <a:rPr sz="7200" b="1" spc="419" baseline="-2314" dirty="0">
                <a:latin typeface="Trebuchet MS"/>
                <a:cs typeface="Trebuchet MS"/>
              </a:rPr>
              <a:t>#2</a:t>
            </a:r>
            <a:r>
              <a:rPr sz="4000" spc="280" dirty="0">
                <a:latin typeface="Tahoma"/>
                <a:cs typeface="Tahoma"/>
              </a:rPr>
              <a:t>:</a:t>
            </a:r>
            <a:r>
              <a:rPr sz="4000" dirty="0">
                <a:latin typeface="Tahoma"/>
                <a:cs typeface="Tahoma"/>
              </a:rPr>
              <a:t>	</a:t>
            </a:r>
            <a:r>
              <a:rPr sz="4000" spc="125" dirty="0">
                <a:latin typeface="Tahoma"/>
                <a:cs typeface="Tahoma"/>
              </a:rPr>
              <a:t>Common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Cart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35" dirty="0">
                <a:latin typeface="Tahoma"/>
                <a:cs typeface="Tahoma"/>
              </a:rPr>
              <a:t>&amp;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65" dirty="0">
                <a:latin typeface="Tahoma"/>
                <a:cs typeface="Tahoma"/>
              </a:rPr>
              <a:t>Unified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Orders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-20" dirty="0">
                <a:latin typeface="Tahoma"/>
                <a:cs typeface="Tahoma"/>
              </a:rPr>
              <a:t>Page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809" y="1414779"/>
            <a:ext cx="4650740" cy="2036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800" spc="-2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are</a:t>
            </a:r>
            <a:r>
              <a:rPr sz="28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the</a:t>
            </a:r>
            <a:r>
              <a:rPr sz="28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issues</a:t>
            </a:r>
            <a:r>
              <a:rPr sz="28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Lack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common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shopping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cart.</a:t>
            </a:r>
            <a:endParaRPr sz="24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Absence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unified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orders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page.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can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FFC000"/>
                </a:solidFill>
                <a:latin typeface="Tahoma"/>
                <a:cs typeface="Tahoma"/>
              </a:rPr>
              <a:t>be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FFC000"/>
                </a:solidFill>
                <a:latin typeface="Tahoma"/>
                <a:cs typeface="Tahoma"/>
              </a:rPr>
              <a:t>done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809" y="3426459"/>
            <a:ext cx="999807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80" dirty="0">
                <a:solidFill>
                  <a:srgbClr val="92D050"/>
                </a:solidFill>
                <a:latin typeface="Tahoma"/>
                <a:cs typeface="Tahoma"/>
              </a:rPr>
              <a:t>Common</a:t>
            </a:r>
            <a:r>
              <a:rPr sz="2400" spc="-1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92D050"/>
                </a:solidFill>
                <a:latin typeface="Tahoma"/>
                <a:cs typeface="Tahoma"/>
              </a:rPr>
              <a:t>Cart: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Introduce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centralized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shopping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cart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allows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users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items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categories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>
              <a:latin typeface="Tahoma"/>
              <a:cs typeface="Tahoma"/>
            </a:endParaRPr>
          </a:p>
          <a:p>
            <a:pPr marL="354965" marR="44323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would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enable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conveniently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purchase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items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categories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transaction,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streamlining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checkout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process,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reducing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friction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enhancing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user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convenience.</a:t>
            </a:r>
            <a:endParaRPr sz="2400">
              <a:latin typeface="Tahoma"/>
              <a:cs typeface="Tahoma"/>
            </a:endParaRPr>
          </a:p>
          <a:p>
            <a:pPr marL="354965" marR="252095" indent="-342900">
              <a:lnSpc>
                <a:spcPct val="100000"/>
              </a:lnSpc>
              <a:spcBef>
                <a:spcPts val="288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Unified</a:t>
            </a:r>
            <a:r>
              <a:rPr sz="2400" spc="1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92D050"/>
                </a:solidFill>
                <a:latin typeface="Tahoma"/>
                <a:cs typeface="Tahoma"/>
              </a:rPr>
              <a:t>Orders</a:t>
            </a:r>
            <a:r>
              <a:rPr sz="2400" spc="2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60" dirty="0">
                <a:solidFill>
                  <a:srgbClr val="92D050"/>
                </a:solidFill>
                <a:latin typeface="Tahoma"/>
                <a:cs typeface="Tahoma"/>
              </a:rPr>
              <a:t>Page:</a:t>
            </a:r>
            <a:r>
              <a:rPr sz="2400" spc="1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dedicated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section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main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consolidates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orders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categories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would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provides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centralized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track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manage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orders.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enabling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efficient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order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management,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tracking,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returns,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order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history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review.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809" y="8181340"/>
            <a:ext cx="6422390" cy="1915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can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FFC000"/>
                </a:solidFill>
                <a:latin typeface="Tahoma"/>
                <a:cs typeface="Tahoma"/>
              </a:rPr>
              <a:t>be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achieved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Streamlined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order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tracking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return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process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Increased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cross-selling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opportunities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Seamless</a:t>
            </a:r>
            <a:r>
              <a:rPr sz="2400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shopping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Improved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satisfaction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506075" y="1933575"/>
            <a:ext cx="4432935" cy="7938770"/>
            <a:chOff x="10506075" y="1933575"/>
            <a:chExt cx="4432935" cy="79387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600" y="1943100"/>
              <a:ext cx="3496055" cy="76108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06075" y="1933575"/>
              <a:ext cx="3515360" cy="7630159"/>
            </a:xfrm>
            <a:custGeom>
              <a:avLst/>
              <a:gdLst/>
              <a:ahLst/>
              <a:cxnLst/>
              <a:rect l="l" t="t" r="r" b="b"/>
              <a:pathLst>
                <a:path w="3515359" h="7630159">
                  <a:moveTo>
                    <a:pt x="3510343" y="7629906"/>
                  </a:moveTo>
                  <a:lnTo>
                    <a:pt x="4762" y="7629906"/>
                  </a:lnTo>
                  <a:lnTo>
                    <a:pt x="3289" y="7629677"/>
                  </a:lnTo>
                  <a:lnTo>
                    <a:pt x="1968" y="7628991"/>
                  </a:lnTo>
                  <a:lnTo>
                    <a:pt x="914" y="7627937"/>
                  </a:lnTo>
                  <a:lnTo>
                    <a:pt x="228" y="7626616"/>
                  </a:lnTo>
                  <a:lnTo>
                    <a:pt x="0" y="7625143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3510343" y="0"/>
                  </a:lnTo>
                  <a:lnTo>
                    <a:pt x="3515105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7620381"/>
                  </a:lnTo>
                  <a:lnTo>
                    <a:pt x="4762" y="7620381"/>
                  </a:lnTo>
                  <a:lnTo>
                    <a:pt x="9525" y="7625143"/>
                  </a:lnTo>
                  <a:lnTo>
                    <a:pt x="3515105" y="7625143"/>
                  </a:lnTo>
                  <a:lnTo>
                    <a:pt x="3514877" y="7626616"/>
                  </a:lnTo>
                  <a:lnTo>
                    <a:pt x="3514191" y="7627937"/>
                  </a:lnTo>
                  <a:lnTo>
                    <a:pt x="3513137" y="7628991"/>
                  </a:lnTo>
                  <a:lnTo>
                    <a:pt x="3511816" y="7629677"/>
                  </a:lnTo>
                  <a:lnTo>
                    <a:pt x="3510343" y="7629906"/>
                  </a:lnTo>
                  <a:close/>
                </a:path>
                <a:path w="3515359" h="7630159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3515359" h="7630159">
                  <a:moveTo>
                    <a:pt x="3505580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3505580" y="4762"/>
                  </a:lnTo>
                  <a:lnTo>
                    <a:pt x="3505580" y="9525"/>
                  </a:lnTo>
                  <a:close/>
                </a:path>
                <a:path w="3515359" h="7630159">
                  <a:moveTo>
                    <a:pt x="3505580" y="7625143"/>
                  </a:moveTo>
                  <a:lnTo>
                    <a:pt x="3505580" y="4762"/>
                  </a:lnTo>
                  <a:lnTo>
                    <a:pt x="3510343" y="9525"/>
                  </a:lnTo>
                  <a:lnTo>
                    <a:pt x="3515105" y="9525"/>
                  </a:lnTo>
                  <a:lnTo>
                    <a:pt x="3515105" y="7620381"/>
                  </a:lnTo>
                  <a:lnTo>
                    <a:pt x="3510343" y="7620381"/>
                  </a:lnTo>
                  <a:lnTo>
                    <a:pt x="3505580" y="7625143"/>
                  </a:lnTo>
                  <a:close/>
                </a:path>
                <a:path w="3515359" h="7630159">
                  <a:moveTo>
                    <a:pt x="3515105" y="9525"/>
                  </a:moveTo>
                  <a:lnTo>
                    <a:pt x="3510343" y="9525"/>
                  </a:lnTo>
                  <a:lnTo>
                    <a:pt x="3505580" y="4762"/>
                  </a:lnTo>
                  <a:lnTo>
                    <a:pt x="3515105" y="4762"/>
                  </a:lnTo>
                  <a:lnTo>
                    <a:pt x="3515105" y="9525"/>
                  </a:lnTo>
                  <a:close/>
                </a:path>
                <a:path w="3515359" h="7630159">
                  <a:moveTo>
                    <a:pt x="9525" y="7625143"/>
                  </a:moveTo>
                  <a:lnTo>
                    <a:pt x="4762" y="7620381"/>
                  </a:lnTo>
                  <a:lnTo>
                    <a:pt x="9525" y="7620381"/>
                  </a:lnTo>
                  <a:lnTo>
                    <a:pt x="9525" y="7625143"/>
                  </a:lnTo>
                  <a:close/>
                </a:path>
                <a:path w="3515359" h="7630159">
                  <a:moveTo>
                    <a:pt x="3505580" y="7625143"/>
                  </a:moveTo>
                  <a:lnTo>
                    <a:pt x="9525" y="7625143"/>
                  </a:lnTo>
                  <a:lnTo>
                    <a:pt x="9525" y="7620381"/>
                  </a:lnTo>
                  <a:lnTo>
                    <a:pt x="3505580" y="7620381"/>
                  </a:lnTo>
                  <a:lnTo>
                    <a:pt x="3505580" y="7625143"/>
                  </a:lnTo>
                  <a:close/>
                </a:path>
                <a:path w="3515359" h="7630159">
                  <a:moveTo>
                    <a:pt x="3515105" y="7625143"/>
                  </a:moveTo>
                  <a:lnTo>
                    <a:pt x="3505580" y="7625143"/>
                  </a:lnTo>
                  <a:lnTo>
                    <a:pt x="3510343" y="7620381"/>
                  </a:lnTo>
                  <a:lnTo>
                    <a:pt x="3515105" y="7620381"/>
                  </a:lnTo>
                  <a:lnTo>
                    <a:pt x="3515105" y="76251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13223" y="9864559"/>
              <a:ext cx="2026285" cy="0"/>
            </a:xfrm>
            <a:custGeom>
              <a:avLst/>
              <a:gdLst/>
              <a:ahLst/>
              <a:cxnLst/>
              <a:rect l="l" t="t" r="r" b="b"/>
              <a:pathLst>
                <a:path w="2026284">
                  <a:moveTo>
                    <a:pt x="2025786" y="0"/>
                  </a:moveTo>
                  <a:lnTo>
                    <a:pt x="0" y="0"/>
                  </a:lnTo>
                </a:path>
              </a:pathLst>
            </a:custGeom>
            <a:ln w="15316">
              <a:solidFill>
                <a:srgbClr val="9C20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30670" y="9302613"/>
              <a:ext cx="0" cy="559435"/>
            </a:xfrm>
            <a:custGeom>
              <a:avLst/>
              <a:gdLst/>
              <a:ahLst/>
              <a:cxnLst/>
              <a:rect l="l" t="t" r="r" b="b"/>
              <a:pathLst>
                <a:path h="559434">
                  <a:moveTo>
                    <a:pt x="0" y="558936"/>
                  </a:moveTo>
                  <a:lnTo>
                    <a:pt x="0" y="0"/>
                  </a:lnTo>
                </a:path>
              </a:pathLst>
            </a:custGeom>
            <a:ln w="15316">
              <a:solidFill>
                <a:srgbClr val="9C20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36460" y="6911340"/>
              <a:ext cx="0" cy="2026285"/>
            </a:xfrm>
            <a:custGeom>
              <a:avLst/>
              <a:gdLst/>
              <a:ahLst/>
              <a:cxnLst/>
              <a:rect l="l" t="t" r="r" b="b"/>
              <a:pathLst>
                <a:path h="2026284">
                  <a:moveTo>
                    <a:pt x="0" y="0"/>
                  </a:moveTo>
                  <a:lnTo>
                    <a:pt x="0" y="2025786"/>
                  </a:lnTo>
                </a:path>
              </a:pathLst>
            </a:custGeom>
            <a:ln w="15316">
              <a:solidFill>
                <a:srgbClr val="9C20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109825" y="8451215"/>
            <a:ext cx="292100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click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here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go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centralized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shopping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cart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would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contain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items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different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categories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sub-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brands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TATA.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42838" y="5454015"/>
            <a:ext cx="419989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0805" marR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Clicking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take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unified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orders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page,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sould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contain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orders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1326515" algn="l"/>
              </a:tabLst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9C2022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brands/stores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TATA,</a:t>
            </a:r>
            <a:endParaRPr sz="1800">
              <a:latin typeface="Tahoma"/>
              <a:cs typeface="Tahoma"/>
            </a:endParaRPr>
          </a:p>
          <a:p>
            <a:pPr marL="1360805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making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easier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tracking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returning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orders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34675" y="1359027"/>
            <a:ext cx="3267075" cy="7122795"/>
            <a:chOff x="10734675" y="1359027"/>
            <a:chExt cx="3267075" cy="7122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4200" y="1368552"/>
              <a:ext cx="3247644" cy="71033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34675" y="1359027"/>
              <a:ext cx="3267075" cy="7122795"/>
            </a:xfrm>
            <a:custGeom>
              <a:avLst/>
              <a:gdLst/>
              <a:ahLst/>
              <a:cxnLst/>
              <a:rect l="l" t="t" r="r" b="b"/>
              <a:pathLst>
                <a:path w="3267075" h="7122795">
                  <a:moveTo>
                    <a:pt x="3261931" y="7122414"/>
                  </a:moveTo>
                  <a:lnTo>
                    <a:pt x="4762" y="7122414"/>
                  </a:lnTo>
                  <a:lnTo>
                    <a:pt x="3289" y="7122185"/>
                  </a:lnTo>
                  <a:lnTo>
                    <a:pt x="1968" y="7121499"/>
                  </a:lnTo>
                  <a:lnTo>
                    <a:pt x="914" y="7120445"/>
                  </a:lnTo>
                  <a:lnTo>
                    <a:pt x="228" y="7119124"/>
                  </a:lnTo>
                  <a:lnTo>
                    <a:pt x="0" y="7117651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3261931" y="0"/>
                  </a:lnTo>
                  <a:lnTo>
                    <a:pt x="3266694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7112889"/>
                  </a:lnTo>
                  <a:lnTo>
                    <a:pt x="4762" y="7112889"/>
                  </a:lnTo>
                  <a:lnTo>
                    <a:pt x="9525" y="7117651"/>
                  </a:lnTo>
                  <a:lnTo>
                    <a:pt x="3266694" y="7117651"/>
                  </a:lnTo>
                  <a:lnTo>
                    <a:pt x="3266465" y="7119124"/>
                  </a:lnTo>
                  <a:lnTo>
                    <a:pt x="3265779" y="7120445"/>
                  </a:lnTo>
                  <a:lnTo>
                    <a:pt x="3264725" y="7121499"/>
                  </a:lnTo>
                  <a:lnTo>
                    <a:pt x="3263404" y="7122185"/>
                  </a:lnTo>
                  <a:lnTo>
                    <a:pt x="3261931" y="7122414"/>
                  </a:lnTo>
                  <a:close/>
                </a:path>
                <a:path w="3267075" h="7122795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3267075" h="7122795">
                  <a:moveTo>
                    <a:pt x="3257169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3257169" y="4762"/>
                  </a:lnTo>
                  <a:lnTo>
                    <a:pt x="3257169" y="9525"/>
                  </a:lnTo>
                  <a:close/>
                </a:path>
                <a:path w="3267075" h="7122795">
                  <a:moveTo>
                    <a:pt x="3257169" y="7117651"/>
                  </a:moveTo>
                  <a:lnTo>
                    <a:pt x="3257169" y="4762"/>
                  </a:lnTo>
                  <a:lnTo>
                    <a:pt x="3261931" y="9525"/>
                  </a:lnTo>
                  <a:lnTo>
                    <a:pt x="3266694" y="9525"/>
                  </a:lnTo>
                  <a:lnTo>
                    <a:pt x="3266694" y="7112889"/>
                  </a:lnTo>
                  <a:lnTo>
                    <a:pt x="3261931" y="7112889"/>
                  </a:lnTo>
                  <a:lnTo>
                    <a:pt x="3257169" y="7117651"/>
                  </a:lnTo>
                  <a:close/>
                </a:path>
                <a:path w="3267075" h="7122795">
                  <a:moveTo>
                    <a:pt x="3266694" y="9525"/>
                  </a:moveTo>
                  <a:lnTo>
                    <a:pt x="3261931" y="9525"/>
                  </a:lnTo>
                  <a:lnTo>
                    <a:pt x="3257169" y="4762"/>
                  </a:lnTo>
                  <a:lnTo>
                    <a:pt x="3266694" y="4762"/>
                  </a:lnTo>
                  <a:lnTo>
                    <a:pt x="3266694" y="9525"/>
                  </a:lnTo>
                  <a:close/>
                </a:path>
                <a:path w="3267075" h="7122795">
                  <a:moveTo>
                    <a:pt x="9525" y="7117651"/>
                  </a:moveTo>
                  <a:lnTo>
                    <a:pt x="4762" y="7112889"/>
                  </a:lnTo>
                  <a:lnTo>
                    <a:pt x="9525" y="7112889"/>
                  </a:lnTo>
                  <a:lnTo>
                    <a:pt x="9525" y="7117651"/>
                  </a:lnTo>
                  <a:close/>
                </a:path>
                <a:path w="3267075" h="7122795">
                  <a:moveTo>
                    <a:pt x="3257169" y="7117651"/>
                  </a:moveTo>
                  <a:lnTo>
                    <a:pt x="9525" y="7117651"/>
                  </a:lnTo>
                  <a:lnTo>
                    <a:pt x="9525" y="7112889"/>
                  </a:lnTo>
                  <a:lnTo>
                    <a:pt x="3257169" y="7112889"/>
                  </a:lnTo>
                  <a:lnTo>
                    <a:pt x="3257169" y="7117651"/>
                  </a:lnTo>
                  <a:close/>
                </a:path>
                <a:path w="3267075" h="7122795">
                  <a:moveTo>
                    <a:pt x="3266694" y="7117651"/>
                  </a:moveTo>
                  <a:lnTo>
                    <a:pt x="3257169" y="7117651"/>
                  </a:lnTo>
                  <a:lnTo>
                    <a:pt x="3261931" y="7112889"/>
                  </a:lnTo>
                  <a:lnTo>
                    <a:pt x="3266694" y="7112889"/>
                  </a:lnTo>
                  <a:lnTo>
                    <a:pt x="3266694" y="7117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334885" y="1359027"/>
            <a:ext cx="4544060" cy="7638415"/>
            <a:chOff x="13334885" y="1359027"/>
            <a:chExt cx="4544060" cy="76384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21839" y="1368552"/>
              <a:ext cx="3147059" cy="71048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712314" y="1359027"/>
              <a:ext cx="3166110" cy="7124065"/>
            </a:xfrm>
            <a:custGeom>
              <a:avLst/>
              <a:gdLst/>
              <a:ahLst/>
              <a:cxnLst/>
              <a:rect l="l" t="t" r="r" b="b"/>
              <a:pathLst>
                <a:path w="3166109" h="7124065">
                  <a:moveTo>
                    <a:pt x="3161347" y="7123938"/>
                  </a:moveTo>
                  <a:lnTo>
                    <a:pt x="4762" y="7123938"/>
                  </a:lnTo>
                  <a:lnTo>
                    <a:pt x="3289" y="7123709"/>
                  </a:lnTo>
                  <a:lnTo>
                    <a:pt x="1955" y="7123023"/>
                  </a:lnTo>
                  <a:lnTo>
                    <a:pt x="914" y="7121969"/>
                  </a:lnTo>
                  <a:lnTo>
                    <a:pt x="228" y="7120648"/>
                  </a:lnTo>
                  <a:lnTo>
                    <a:pt x="0" y="7119175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3161347" y="0"/>
                  </a:lnTo>
                  <a:lnTo>
                    <a:pt x="3166109" y="4762"/>
                  </a:lnTo>
                  <a:lnTo>
                    <a:pt x="9525" y="4762"/>
                  </a:lnTo>
                  <a:lnTo>
                    <a:pt x="4762" y="9524"/>
                  </a:lnTo>
                  <a:lnTo>
                    <a:pt x="9525" y="9524"/>
                  </a:lnTo>
                  <a:lnTo>
                    <a:pt x="9525" y="7114413"/>
                  </a:lnTo>
                  <a:lnTo>
                    <a:pt x="4762" y="7114413"/>
                  </a:lnTo>
                  <a:lnTo>
                    <a:pt x="9525" y="7119175"/>
                  </a:lnTo>
                  <a:lnTo>
                    <a:pt x="3166109" y="7119175"/>
                  </a:lnTo>
                  <a:lnTo>
                    <a:pt x="3165881" y="7120648"/>
                  </a:lnTo>
                  <a:lnTo>
                    <a:pt x="3165195" y="7121969"/>
                  </a:lnTo>
                  <a:lnTo>
                    <a:pt x="3164141" y="7123023"/>
                  </a:lnTo>
                  <a:lnTo>
                    <a:pt x="3162820" y="7123709"/>
                  </a:lnTo>
                  <a:lnTo>
                    <a:pt x="3161347" y="7123938"/>
                  </a:lnTo>
                  <a:close/>
                </a:path>
                <a:path w="3166109" h="7124065">
                  <a:moveTo>
                    <a:pt x="9525" y="9524"/>
                  </a:moveTo>
                  <a:lnTo>
                    <a:pt x="4762" y="9524"/>
                  </a:lnTo>
                  <a:lnTo>
                    <a:pt x="9525" y="4762"/>
                  </a:lnTo>
                  <a:lnTo>
                    <a:pt x="9525" y="9524"/>
                  </a:lnTo>
                  <a:close/>
                </a:path>
                <a:path w="3166109" h="7124065">
                  <a:moveTo>
                    <a:pt x="3156584" y="9524"/>
                  </a:moveTo>
                  <a:lnTo>
                    <a:pt x="9525" y="9524"/>
                  </a:lnTo>
                  <a:lnTo>
                    <a:pt x="9525" y="4762"/>
                  </a:lnTo>
                  <a:lnTo>
                    <a:pt x="3156584" y="4762"/>
                  </a:lnTo>
                  <a:lnTo>
                    <a:pt x="3156584" y="9524"/>
                  </a:lnTo>
                  <a:close/>
                </a:path>
                <a:path w="3166109" h="7124065">
                  <a:moveTo>
                    <a:pt x="3156584" y="7119175"/>
                  </a:moveTo>
                  <a:lnTo>
                    <a:pt x="3156584" y="4762"/>
                  </a:lnTo>
                  <a:lnTo>
                    <a:pt x="3161347" y="9524"/>
                  </a:lnTo>
                  <a:lnTo>
                    <a:pt x="3166109" y="9524"/>
                  </a:lnTo>
                  <a:lnTo>
                    <a:pt x="3166109" y="7114412"/>
                  </a:lnTo>
                  <a:lnTo>
                    <a:pt x="3161347" y="7114413"/>
                  </a:lnTo>
                  <a:lnTo>
                    <a:pt x="3156584" y="7119175"/>
                  </a:lnTo>
                  <a:close/>
                </a:path>
                <a:path w="3166109" h="7124065">
                  <a:moveTo>
                    <a:pt x="3166109" y="9524"/>
                  </a:moveTo>
                  <a:lnTo>
                    <a:pt x="3161347" y="9524"/>
                  </a:lnTo>
                  <a:lnTo>
                    <a:pt x="3156584" y="4762"/>
                  </a:lnTo>
                  <a:lnTo>
                    <a:pt x="3166109" y="4762"/>
                  </a:lnTo>
                  <a:lnTo>
                    <a:pt x="3166109" y="9524"/>
                  </a:lnTo>
                  <a:close/>
                </a:path>
                <a:path w="3166109" h="7124065">
                  <a:moveTo>
                    <a:pt x="9525" y="7119175"/>
                  </a:moveTo>
                  <a:lnTo>
                    <a:pt x="4762" y="7114413"/>
                  </a:lnTo>
                  <a:lnTo>
                    <a:pt x="9525" y="7114413"/>
                  </a:lnTo>
                  <a:lnTo>
                    <a:pt x="9525" y="7119175"/>
                  </a:lnTo>
                  <a:close/>
                </a:path>
                <a:path w="3166109" h="7124065">
                  <a:moveTo>
                    <a:pt x="3156584" y="7119175"/>
                  </a:moveTo>
                  <a:lnTo>
                    <a:pt x="9525" y="7119175"/>
                  </a:lnTo>
                  <a:lnTo>
                    <a:pt x="9525" y="7114413"/>
                  </a:lnTo>
                  <a:lnTo>
                    <a:pt x="3156584" y="7114413"/>
                  </a:lnTo>
                  <a:lnTo>
                    <a:pt x="3156584" y="7119175"/>
                  </a:lnTo>
                  <a:close/>
                </a:path>
                <a:path w="3166109" h="7124065">
                  <a:moveTo>
                    <a:pt x="3166109" y="7119175"/>
                  </a:moveTo>
                  <a:lnTo>
                    <a:pt x="3156584" y="7119175"/>
                  </a:lnTo>
                  <a:lnTo>
                    <a:pt x="3161347" y="7114413"/>
                  </a:lnTo>
                  <a:lnTo>
                    <a:pt x="3166109" y="7114412"/>
                  </a:lnTo>
                  <a:lnTo>
                    <a:pt x="3166109" y="7119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34885" y="7188199"/>
              <a:ext cx="1372235" cy="829310"/>
            </a:xfrm>
            <a:custGeom>
              <a:avLst/>
              <a:gdLst/>
              <a:ahLst/>
              <a:cxnLst/>
              <a:rect l="l" t="t" r="r" b="b"/>
              <a:pathLst>
                <a:path w="1372234" h="829309">
                  <a:moveTo>
                    <a:pt x="358464" y="64727"/>
                  </a:moveTo>
                  <a:lnTo>
                    <a:pt x="278433" y="64727"/>
                  </a:lnTo>
                  <a:lnTo>
                    <a:pt x="263715" y="60959"/>
                  </a:lnTo>
                  <a:lnTo>
                    <a:pt x="263905" y="60959"/>
                  </a:lnTo>
                  <a:lnTo>
                    <a:pt x="248881" y="57150"/>
                  </a:lnTo>
                  <a:lnTo>
                    <a:pt x="249072" y="57150"/>
                  </a:lnTo>
                  <a:lnTo>
                    <a:pt x="233921" y="53340"/>
                  </a:lnTo>
                  <a:lnTo>
                    <a:pt x="234111" y="53340"/>
                  </a:lnTo>
                  <a:lnTo>
                    <a:pt x="218472" y="49436"/>
                  </a:lnTo>
                  <a:lnTo>
                    <a:pt x="203409" y="46948"/>
                  </a:lnTo>
                  <a:lnTo>
                    <a:pt x="203680" y="46948"/>
                  </a:lnTo>
                  <a:lnTo>
                    <a:pt x="188005" y="43087"/>
                  </a:lnTo>
                  <a:lnTo>
                    <a:pt x="172999" y="40640"/>
                  </a:lnTo>
                  <a:lnTo>
                    <a:pt x="173189" y="40640"/>
                  </a:lnTo>
                  <a:lnTo>
                    <a:pt x="157543" y="38100"/>
                  </a:lnTo>
                  <a:lnTo>
                    <a:pt x="157734" y="38100"/>
                  </a:lnTo>
                  <a:lnTo>
                    <a:pt x="141998" y="35559"/>
                  </a:lnTo>
                  <a:lnTo>
                    <a:pt x="142189" y="35559"/>
                  </a:lnTo>
                  <a:lnTo>
                    <a:pt x="126201" y="32989"/>
                  </a:lnTo>
                  <a:lnTo>
                    <a:pt x="110313" y="31718"/>
                  </a:lnTo>
                  <a:lnTo>
                    <a:pt x="110723" y="31718"/>
                  </a:lnTo>
                  <a:lnTo>
                    <a:pt x="94794" y="29177"/>
                  </a:lnTo>
                  <a:lnTo>
                    <a:pt x="79222" y="27940"/>
                  </a:lnTo>
                  <a:lnTo>
                    <a:pt x="79438" y="27940"/>
                  </a:lnTo>
                  <a:lnTo>
                    <a:pt x="63423" y="26670"/>
                  </a:lnTo>
                  <a:lnTo>
                    <a:pt x="63626" y="26670"/>
                  </a:lnTo>
                  <a:lnTo>
                    <a:pt x="47599" y="25400"/>
                  </a:lnTo>
                  <a:lnTo>
                    <a:pt x="0" y="25400"/>
                  </a:lnTo>
                  <a:lnTo>
                    <a:pt x="34" y="21590"/>
                  </a:lnTo>
                  <a:lnTo>
                    <a:pt x="160" y="7620"/>
                  </a:lnTo>
                  <a:lnTo>
                    <a:pt x="228" y="0"/>
                  </a:lnTo>
                  <a:lnTo>
                    <a:pt x="48882" y="0"/>
                  </a:lnTo>
                  <a:lnTo>
                    <a:pt x="97523" y="3809"/>
                  </a:lnTo>
                  <a:lnTo>
                    <a:pt x="113652" y="6350"/>
                  </a:lnTo>
                  <a:lnTo>
                    <a:pt x="129717" y="7620"/>
                  </a:lnTo>
                  <a:lnTo>
                    <a:pt x="177495" y="15240"/>
                  </a:lnTo>
                  <a:lnTo>
                    <a:pt x="193255" y="19050"/>
                  </a:lnTo>
                  <a:lnTo>
                    <a:pt x="208915" y="21590"/>
                  </a:lnTo>
                  <a:lnTo>
                    <a:pt x="285534" y="40640"/>
                  </a:lnTo>
                  <a:lnTo>
                    <a:pt x="300456" y="45720"/>
                  </a:lnTo>
                  <a:lnTo>
                    <a:pt x="314865" y="49436"/>
                  </a:lnTo>
                  <a:lnTo>
                    <a:pt x="358464" y="64727"/>
                  </a:lnTo>
                  <a:close/>
                </a:path>
                <a:path w="1372234" h="829309">
                  <a:moveTo>
                    <a:pt x="379519" y="73613"/>
                  </a:moveTo>
                  <a:lnTo>
                    <a:pt x="307402" y="73613"/>
                  </a:lnTo>
                  <a:lnTo>
                    <a:pt x="293723" y="70041"/>
                  </a:lnTo>
                  <a:lnTo>
                    <a:pt x="277912" y="64592"/>
                  </a:lnTo>
                  <a:lnTo>
                    <a:pt x="278433" y="64727"/>
                  </a:lnTo>
                  <a:lnTo>
                    <a:pt x="358489" y="64727"/>
                  </a:lnTo>
                  <a:lnTo>
                    <a:pt x="372694" y="71120"/>
                  </a:lnTo>
                  <a:lnTo>
                    <a:pt x="379519" y="73613"/>
                  </a:lnTo>
                  <a:close/>
                </a:path>
                <a:path w="1372234" h="829309">
                  <a:moveTo>
                    <a:pt x="293723" y="70041"/>
                  </a:moveTo>
                  <a:lnTo>
                    <a:pt x="292779" y="69795"/>
                  </a:lnTo>
                  <a:lnTo>
                    <a:pt x="293007" y="69795"/>
                  </a:lnTo>
                  <a:lnTo>
                    <a:pt x="293723" y="70041"/>
                  </a:lnTo>
                  <a:close/>
                </a:path>
                <a:path w="1372234" h="829309">
                  <a:moveTo>
                    <a:pt x="437494" y="99002"/>
                  </a:moveTo>
                  <a:lnTo>
                    <a:pt x="376957" y="99002"/>
                  </a:lnTo>
                  <a:lnTo>
                    <a:pt x="363407" y="93918"/>
                  </a:lnTo>
                  <a:lnTo>
                    <a:pt x="349656" y="88900"/>
                  </a:lnTo>
                  <a:lnTo>
                    <a:pt x="349834" y="88900"/>
                  </a:lnTo>
                  <a:lnTo>
                    <a:pt x="335737" y="83820"/>
                  </a:lnTo>
                  <a:lnTo>
                    <a:pt x="335927" y="83820"/>
                  </a:lnTo>
                  <a:lnTo>
                    <a:pt x="321652" y="78740"/>
                  </a:lnTo>
                  <a:lnTo>
                    <a:pt x="321830" y="78740"/>
                  </a:lnTo>
                  <a:lnTo>
                    <a:pt x="306842" y="73467"/>
                  </a:lnTo>
                  <a:lnTo>
                    <a:pt x="307402" y="73613"/>
                  </a:lnTo>
                  <a:lnTo>
                    <a:pt x="379519" y="73613"/>
                  </a:lnTo>
                  <a:lnTo>
                    <a:pt x="400329" y="81279"/>
                  </a:lnTo>
                  <a:lnTo>
                    <a:pt x="427010" y="93918"/>
                  </a:lnTo>
                  <a:lnTo>
                    <a:pt x="437494" y="99002"/>
                  </a:lnTo>
                  <a:close/>
                </a:path>
                <a:path w="1372234" h="829309">
                  <a:moveTo>
                    <a:pt x="515527" y="142156"/>
                  </a:moveTo>
                  <a:lnTo>
                    <a:pt x="465815" y="142156"/>
                  </a:lnTo>
                  <a:lnTo>
                    <a:pt x="453783" y="135890"/>
                  </a:lnTo>
                  <a:lnTo>
                    <a:pt x="453974" y="135890"/>
                  </a:lnTo>
                  <a:lnTo>
                    <a:pt x="441540" y="129540"/>
                  </a:lnTo>
                  <a:lnTo>
                    <a:pt x="441731" y="129540"/>
                  </a:lnTo>
                  <a:lnTo>
                    <a:pt x="429056" y="123190"/>
                  </a:lnTo>
                  <a:lnTo>
                    <a:pt x="429247" y="123190"/>
                  </a:lnTo>
                  <a:lnTo>
                    <a:pt x="416356" y="116840"/>
                  </a:lnTo>
                  <a:lnTo>
                    <a:pt x="416547" y="116840"/>
                  </a:lnTo>
                  <a:lnTo>
                    <a:pt x="403572" y="110559"/>
                  </a:lnTo>
                  <a:lnTo>
                    <a:pt x="403450" y="110430"/>
                  </a:lnTo>
                  <a:lnTo>
                    <a:pt x="391302" y="105798"/>
                  </a:lnTo>
                  <a:lnTo>
                    <a:pt x="376278" y="98748"/>
                  </a:lnTo>
                  <a:lnTo>
                    <a:pt x="376957" y="99002"/>
                  </a:lnTo>
                  <a:lnTo>
                    <a:pt x="437494" y="99002"/>
                  </a:lnTo>
                  <a:lnTo>
                    <a:pt x="453085" y="106679"/>
                  </a:lnTo>
                  <a:lnTo>
                    <a:pt x="465721" y="113029"/>
                  </a:lnTo>
                  <a:lnTo>
                    <a:pt x="478104" y="119379"/>
                  </a:lnTo>
                  <a:lnTo>
                    <a:pt x="490232" y="127000"/>
                  </a:lnTo>
                  <a:lnTo>
                    <a:pt x="502119" y="133350"/>
                  </a:lnTo>
                  <a:lnTo>
                    <a:pt x="515527" y="142156"/>
                  </a:lnTo>
                  <a:close/>
                </a:path>
                <a:path w="1372234" h="829309">
                  <a:moveTo>
                    <a:pt x="391302" y="105798"/>
                  </a:moveTo>
                  <a:lnTo>
                    <a:pt x="390450" y="105473"/>
                  </a:lnTo>
                  <a:lnTo>
                    <a:pt x="390318" y="105336"/>
                  </a:lnTo>
                  <a:lnTo>
                    <a:pt x="391302" y="105798"/>
                  </a:lnTo>
                  <a:close/>
                </a:path>
                <a:path w="1372234" h="829309">
                  <a:moveTo>
                    <a:pt x="403572" y="110559"/>
                  </a:moveTo>
                  <a:lnTo>
                    <a:pt x="402768" y="110170"/>
                  </a:lnTo>
                  <a:lnTo>
                    <a:pt x="403450" y="110430"/>
                  </a:lnTo>
                  <a:lnTo>
                    <a:pt x="403572" y="110559"/>
                  </a:lnTo>
                  <a:close/>
                </a:path>
                <a:path w="1372234" h="829309">
                  <a:moveTo>
                    <a:pt x="525164" y="148511"/>
                  </a:moveTo>
                  <a:lnTo>
                    <a:pt x="477562" y="148511"/>
                  </a:lnTo>
                  <a:lnTo>
                    <a:pt x="463462" y="140970"/>
                  </a:lnTo>
                  <a:lnTo>
                    <a:pt x="465815" y="142156"/>
                  </a:lnTo>
                  <a:lnTo>
                    <a:pt x="515527" y="142156"/>
                  </a:lnTo>
                  <a:lnTo>
                    <a:pt x="525164" y="148511"/>
                  </a:lnTo>
                  <a:close/>
                </a:path>
                <a:path w="1372234" h="829309">
                  <a:moveTo>
                    <a:pt x="511340" y="170179"/>
                  </a:moveTo>
                  <a:lnTo>
                    <a:pt x="500340" y="162654"/>
                  </a:lnTo>
                  <a:lnTo>
                    <a:pt x="500250" y="162473"/>
                  </a:lnTo>
                  <a:lnTo>
                    <a:pt x="490359" y="156972"/>
                  </a:lnTo>
                  <a:lnTo>
                    <a:pt x="476694" y="148043"/>
                  </a:lnTo>
                  <a:lnTo>
                    <a:pt x="477562" y="148511"/>
                  </a:lnTo>
                  <a:lnTo>
                    <a:pt x="525170" y="148511"/>
                  </a:lnTo>
                  <a:lnTo>
                    <a:pt x="536211" y="156116"/>
                  </a:lnTo>
                  <a:lnTo>
                    <a:pt x="547128" y="163829"/>
                  </a:lnTo>
                  <a:lnTo>
                    <a:pt x="554113" y="168909"/>
                  </a:lnTo>
                  <a:lnTo>
                    <a:pt x="511136" y="168909"/>
                  </a:lnTo>
                  <a:lnTo>
                    <a:pt x="511340" y="170179"/>
                  </a:lnTo>
                  <a:close/>
                </a:path>
                <a:path w="1372234" h="829309">
                  <a:moveTo>
                    <a:pt x="490359" y="156972"/>
                  </a:moveTo>
                  <a:lnTo>
                    <a:pt x="488820" y="156116"/>
                  </a:lnTo>
                  <a:lnTo>
                    <a:pt x="489048" y="156116"/>
                  </a:lnTo>
                  <a:lnTo>
                    <a:pt x="490359" y="156972"/>
                  </a:lnTo>
                  <a:close/>
                </a:path>
                <a:path w="1372234" h="829309">
                  <a:moveTo>
                    <a:pt x="500340" y="162654"/>
                  </a:moveTo>
                  <a:lnTo>
                    <a:pt x="499319" y="161955"/>
                  </a:lnTo>
                  <a:lnTo>
                    <a:pt x="500250" y="162473"/>
                  </a:lnTo>
                  <a:lnTo>
                    <a:pt x="500340" y="162654"/>
                  </a:lnTo>
                  <a:close/>
                </a:path>
                <a:path w="1372234" h="829309">
                  <a:moveTo>
                    <a:pt x="583896" y="191666"/>
                  </a:moveTo>
                  <a:lnTo>
                    <a:pt x="542252" y="191666"/>
                  </a:lnTo>
                  <a:lnTo>
                    <a:pt x="532260" y="184247"/>
                  </a:lnTo>
                  <a:lnTo>
                    <a:pt x="532199" y="184053"/>
                  </a:lnTo>
                  <a:lnTo>
                    <a:pt x="528035" y="181109"/>
                  </a:lnTo>
                  <a:lnTo>
                    <a:pt x="524991" y="178849"/>
                  </a:lnTo>
                  <a:lnTo>
                    <a:pt x="521913" y="176626"/>
                  </a:lnTo>
                  <a:lnTo>
                    <a:pt x="521846" y="176434"/>
                  </a:lnTo>
                  <a:lnTo>
                    <a:pt x="517459" y="173410"/>
                  </a:lnTo>
                  <a:lnTo>
                    <a:pt x="514437" y="171229"/>
                  </a:lnTo>
                  <a:lnTo>
                    <a:pt x="511136" y="168909"/>
                  </a:lnTo>
                  <a:lnTo>
                    <a:pt x="554113" y="168909"/>
                  </a:lnTo>
                  <a:lnTo>
                    <a:pt x="557606" y="171450"/>
                  </a:lnTo>
                  <a:lnTo>
                    <a:pt x="567791" y="179070"/>
                  </a:lnTo>
                  <a:lnTo>
                    <a:pt x="577659" y="186690"/>
                  </a:lnTo>
                  <a:lnTo>
                    <a:pt x="583896" y="191666"/>
                  </a:lnTo>
                  <a:close/>
                </a:path>
                <a:path w="1372234" h="829309">
                  <a:moveTo>
                    <a:pt x="521913" y="176626"/>
                  </a:moveTo>
                  <a:lnTo>
                    <a:pt x="521684" y="176434"/>
                  </a:lnTo>
                  <a:lnTo>
                    <a:pt x="517543" y="173410"/>
                  </a:lnTo>
                  <a:lnTo>
                    <a:pt x="521846" y="176434"/>
                  </a:lnTo>
                  <a:lnTo>
                    <a:pt x="521913" y="176626"/>
                  </a:lnTo>
                  <a:close/>
                </a:path>
                <a:path w="1372234" h="829309">
                  <a:moveTo>
                    <a:pt x="532260" y="184247"/>
                  </a:moveTo>
                  <a:lnTo>
                    <a:pt x="532038" y="184053"/>
                  </a:lnTo>
                  <a:lnTo>
                    <a:pt x="528121" y="181109"/>
                  </a:lnTo>
                  <a:lnTo>
                    <a:pt x="532199" y="184053"/>
                  </a:lnTo>
                  <a:lnTo>
                    <a:pt x="532260" y="184247"/>
                  </a:lnTo>
                  <a:close/>
                </a:path>
                <a:path w="1372234" h="829309">
                  <a:moveTo>
                    <a:pt x="552132" y="199390"/>
                  </a:moveTo>
                  <a:lnTo>
                    <a:pt x="535537" y="186690"/>
                  </a:lnTo>
                  <a:lnTo>
                    <a:pt x="542252" y="191666"/>
                  </a:lnTo>
                  <a:lnTo>
                    <a:pt x="583896" y="191666"/>
                  </a:lnTo>
                  <a:lnTo>
                    <a:pt x="587209" y="194309"/>
                  </a:lnTo>
                  <a:lnTo>
                    <a:pt x="591166" y="198120"/>
                  </a:lnTo>
                  <a:lnTo>
                    <a:pt x="551916" y="198120"/>
                  </a:lnTo>
                  <a:lnTo>
                    <a:pt x="552132" y="199390"/>
                  </a:lnTo>
                  <a:close/>
                </a:path>
                <a:path w="1372234" h="829309">
                  <a:moveTo>
                    <a:pt x="561555" y="207009"/>
                  </a:moveTo>
                  <a:lnTo>
                    <a:pt x="551916" y="198120"/>
                  </a:lnTo>
                  <a:lnTo>
                    <a:pt x="591166" y="198120"/>
                  </a:lnTo>
                  <a:lnTo>
                    <a:pt x="596442" y="203200"/>
                  </a:lnTo>
                  <a:lnTo>
                    <a:pt x="599406" y="205740"/>
                  </a:lnTo>
                  <a:lnTo>
                    <a:pt x="561327" y="205740"/>
                  </a:lnTo>
                  <a:lnTo>
                    <a:pt x="561555" y="207009"/>
                  </a:lnTo>
                  <a:close/>
                </a:path>
                <a:path w="1372234" h="829309">
                  <a:moveTo>
                    <a:pt x="570649" y="214629"/>
                  </a:moveTo>
                  <a:lnTo>
                    <a:pt x="561327" y="205740"/>
                  </a:lnTo>
                  <a:lnTo>
                    <a:pt x="599406" y="205740"/>
                  </a:lnTo>
                  <a:lnTo>
                    <a:pt x="605332" y="210820"/>
                  </a:lnTo>
                  <a:lnTo>
                    <a:pt x="607774" y="213359"/>
                  </a:lnTo>
                  <a:lnTo>
                    <a:pt x="570420" y="213359"/>
                  </a:lnTo>
                  <a:lnTo>
                    <a:pt x="570649" y="214629"/>
                  </a:lnTo>
                  <a:close/>
                </a:path>
                <a:path w="1372234" h="829309">
                  <a:moveTo>
                    <a:pt x="579424" y="222250"/>
                  </a:moveTo>
                  <a:lnTo>
                    <a:pt x="570420" y="213359"/>
                  </a:lnTo>
                  <a:lnTo>
                    <a:pt x="607774" y="213359"/>
                  </a:lnTo>
                  <a:lnTo>
                    <a:pt x="613879" y="219709"/>
                  </a:lnTo>
                  <a:lnTo>
                    <a:pt x="615207" y="220979"/>
                  </a:lnTo>
                  <a:lnTo>
                    <a:pt x="579183" y="220979"/>
                  </a:lnTo>
                  <a:lnTo>
                    <a:pt x="579424" y="222250"/>
                  </a:lnTo>
                  <a:close/>
                </a:path>
                <a:path w="1372234" h="829309">
                  <a:moveTo>
                    <a:pt x="630887" y="237369"/>
                  </a:moveTo>
                  <a:lnTo>
                    <a:pt x="595778" y="237369"/>
                  </a:lnTo>
                  <a:lnTo>
                    <a:pt x="594525" y="236220"/>
                  </a:lnTo>
                  <a:lnTo>
                    <a:pt x="590648" y="232748"/>
                  </a:lnTo>
                  <a:lnTo>
                    <a:pt x="590064" y="232127"/>
                  </a:lnTo>
                  <a:lnTo>
                    <a:pt x="579183" y="220979"/>
                  </a:lnTo>
                  <a:lnTo>
                    <a:pt x="615207" y="220979"/>
                  </a:lnTo>
                  <a:lnTo>
                    <a:pt x="621842" y="227329"/>
                  </a:lnTo>
                  <a:lnTo>
                    <a:pt x="629919" y="236220"/>
                  </a:lnTo>
                  <a:lnTo>
                    <a:pt x="630887" y="237369"/>
                  </a:lnTo>
                  <a:close/>
                </a:path>
                <a:path w="1372234" h="829309">
                  <a:moveTo>
                    <a:pt x="589876" y="231955"/>
                  </a:moveTo>
                  <a:lnTo>
                    <a:pt x="587734" y="229990"/>
                  </a:lnTo>
                  <a:lnTo>
                    <a:pt x="587727" y="229749"/>
                  </a:lnTo>
                  <a:lnTo>
                    <a:pt x="589876" y="231955"/>
                  </a:lnTo>
                  <a:close/>
                </a:path>
                <a:path w="1372234" h="829309">
                  <a:moveTo>
                    <a:pt x="637298" y="244989"/>
                  </a:moveTo>
                  <a:lnTo>
                    <a:pt x="603505" y="244989"/>
                  </a:lnTo>
                  <a:lnTo>
                    <a:pt x="590712" y="232748"/>
                  </a:lnTo>
                  <a:lnTo>
                    <a:pt x="595778" y="237369"/>
                  </a:lnTo>
                  <a:lnTo>
                    <a:pt x="630887" y="237369"/>
                  </a:lnTo>
                  <a:lnTo>
                    <a:pt x="637298" y="244989"/>
                  </a:lnTo>
                  <a:close/>
                </a:path>
                <a:path w="1372234" h="829309">
                  <a:moveTo>
                    <a:pt x="610984" y="254000"/>
                  </a:moveTo>
                  <a:lnTo>
                    <a:pt x="602308" y="243844"/>
                  </a:lnTo>
                  <a:lnTo>
                    <a:pt x="603505" y="244989"/>
                  </a:lnTo>
                  <a:lnTo>
                    <a:pt x="637304" y="244989"/>
                  </a:lnTo>
                  <a:lnTo>
                    <a:pt x="643485" y="252729"/>
                  </a:lnTo>
                  <a:lnTo>
                    <a:pt x="610730" y="252729"/>
                  </a:lnTo>
                  <a:lnTo>
                    <a:pt x="610984" y="254000"/>
                  </a:lnTo>
                  <a:close/>
                </a:path>
                <a:path w="1372234" h="829309">
                  <a:moveTo>
                    <a:pt x="630770" y="278129"/>
                  </a:moveTo>
                  <a:lnTo>
                    <a:pt x="624306" y="269240"/>
                  </a:lnTo>
                  <a:lnTo>
                    <a:pt x="624560" y="269240"/>
                  </a:lnTo>
                  <a:lnTo>
                    <a:pt x="617715" y="261620"/>
                  </a:lnTo>
                  <a:lnTo>
                    <a:pt x="617956" y="261620"/>
                  </a:lnTo>
                  <a:lnTo>
                    <a:pt x="610730" y="252729"/>
                  </a:lnTo>
                  <a:lnTo>
                    <a:pt x="643485" y="252729"/>
                  </a:lnTo>
                  <a:lnTo>
                    <a:pt x="644499" y="254000"/>
                  </a:lnTo>
                  <a:lnTo>
                    <a:pt x="651217" y="262890"/>
                  </a:lnTo>
                  <a:lnTo>
                    <a:pt x="657542" y="271779"/>
                  </a:lnTo>
                  <a:lnTo>
                    <a:pt x="660924" y="276859"/>
                  </a:lnTo>
                  <a:lnTo>
                    <a:pt x="630516" y="276859"/>
                  </a:lnTo>
                  <a:lnTo>
                    <a:pt x="630770" y="278129"/>
                  </a:lnTo>
                  <a:close/>
                </a:path>
                <a:path w="1372234" h="829309">
                  <a:moveTo>
                    <a:pt x="642010" y="294640"/>
                  </a:moveTo>
                  <a:lnTo>
                    <a:pt x="636346" y="285750"/>
                  </a:lnTo>
                  <a:lnTo>
                    <a:pt x="636587" y="285750"/>
                  </a:lnTo>
                  <a:lnTo>
                    <a:pt x="630516" y="276859"/>
                  </a:lnTo>
                  <a:lnTo>
                    <a:pt x="660924" y="276859"/>
                  </a:lnTo>
                  <a:lnTo>
                    <a:pt x="663460" y="280670"/>
                  </a:lnTo>
                  <a:lnTo>
                    <a:pt x="668959" y="289559"/>
                  </a:lnTo>
                  <a:lnTo>
                    <a:pt x="671142" y="293370"/>
                  </a:lnTo>
                  <a:lnTo>
                    <a:pt x="641756" y="293370"/>
                  </a:lnTo>
                  <a:lnTo>
                    <a:pt x="642010" y="294640"/>
                  </a:lnTo>
                  <a:close/>
                </a:path>
                <a:path w="1372234" h="829309">
                  <a:moveTo>
                    <a:pt x="651624" y="311150"/>
                  </a:moveTo>
                  <a:lnTo>
                    <a:pt x="646772" y="302259"/>
                  </a:lnTo>
                  <a:lnTo>
                    <a:pt x="647026" y="302259"/>
                  </a:lnTo>
                  <a:lnTo>
                    <a:pt x="641756" y="293370"/>
                  </a:lnTo>
                  <a:lnTo>
                    <a:pt x="671142" y="293370"/>
                  </a:lnTo>
                  <a:lnTo>
                    <a:pt x="674052" y="298450"/>
                  </a:lnTo>
                  <a:lnTo>
                    <a:pt x="678472" y="307340"/>
                  </a:lnTo>
                  <a:lnTo>
                    <a:pt x="679676" y="309879"/>
                  </a:lnTo>
                  <a:lnTo>
                    <a:pt x="651382" y="309879"/>
                  </a:lnTo>
                  <a:lnTo>
                    <a:pt x="651624" y="311150"/>
                  </a:lnTo>
                  <a:close/>
                </a:path>
                <a:path w="1372234" h="829309">
                  <a:moveTo>
                    <a:pt x="659561" y="327659"/>
                  </a:moveTo>
                  <a:lnTo>
                    <a:pt x="655574" y="318770"/>
                  </a:lnTo>
                  <a:lnTo>
                    <a:pt x="655802" y="318770"/>
                  </a:lnTo>
                  <a:lnTo>
                    <a:pt x="651382" y="309879"/>
                  </a:lnTo>
                  <a:lnTo>
                    <a:pt x="679676" y="309879"/>
                  </a:lnTo>
                  <a:lnTo>
                    <a:pt x="682688" y="316229"/>
                  </a:lnTo>
                  <a:lnTo>
                    <a:pt x="686461" y="326390"/>
                  </a:lnTo>
                  <a:lnTo>
                    <a:pt x="659345" y="326390"/>
                  </a:lnTo>
                  <a:lnTo>
                    <a:pt x="659561" y="327659"/>
                  </a:lnTo>
                  <a:close/>
                </a:path>
                <a:path w="1372234" h="829309">
                  <a:moveTo>
                    <a:pt x="665797" y="344170"/>
                  </a:moveTo>
                  <a:lnTo>
                    <a:pt x="662698" y="335279"/>
                  </a:lnTo>
                  <a:lnTo>
                    <a:pt x="662901" y="335279"/>
                  </a:lnTo>
                  <a:lnTo>
                    <a:pt x="659345" y="326390"/>
                  </a:lnTo>
                  <a:lnTo>
                    <a:pt x="686461" y="326390"/>
                  </a:lnTo>
                  <a:lnTo>
                    <a:pt x="689762" y="335279"/>
                  </a:lnTo>
                  <a:lnTo>
                    <a:pt x="689952" y="336550"/>
                  </a:lnTo>
                  <a:lnTo>
                    <a:pt x="691839" y="342900"/>
                  </a:lnTo>
                  <a:lnTo>
                    <a:pt x="665607" y="342900"/>
                  </a:lnTo>
                  <a:lnTo>
                    <a:pt x="665797" y="344170"/>
                  </a:lnTo>
                  <a:close/>
                </a:path>
                <a:path w="1372234" h="829309">
                  <a:moveTo>
                    <a:pt x="670379" y="360658"/>
                  </a:moveTo>
                  <a:lnTo>
                    <a:pt x="670085" y="359933"/>
                  </a:lnTo>
                  <a:lnTo>
                    <a:pt x="668096" y="351790"/>
                  </a:lnTo>
                  <a:lnTo>
                    <a:pt x="668248" y="351790"/>
                  </a:lnTo>
                  <a:lnTo>
                    <a:pt x="665607" y="342900"/>
                  </a:lnTo>
                  <a:lnTo>
                    <a:pt x="691839" y="342900"/>
                  </a:lnTo>
                  <a:lnTo>
                    <a:pt x="692594" y="345440"/>
                  </a:lnTo>
                  <a:lnTo>
                    <a:pt x="692759" y="345440"/>
                  </a:lnTo>
                  <a:lnTo>
                    <a:pt x="695083" y="355600"/>
                  </a:lnTo>
                  <a:lnTo>
                    <a:pt x="695862" y="359409"/>
                  </a:lnTo>
                  <a:lnTo>
                    <a:pt x="670140" y="359409"/>
                  </a:lnTo>
                  <a:lnTo>
                    <a:pt x="670379" y="360658"/>
                  </a:lnTo>
                  <a:close/>
                </a:path>
                <a:path w="1372234" h="829309">
                  <a:moveTo>
                    <a:pt x="1301482" y="784438"/>
                  </a:moveTo>
                  <a:lnTo>
                    <a:pt x="1274483" y="782320"/>
                  </a:lnTo>
                  <a:lnTo>
                    <a:pt x="1258379" y="779779"/>
                  </a:lnTo>
                  <a:lnTo>
                    <a:pt x="1242352" y="778509"/>
                  </a:lnTo>
                  <a:lnTo>
                    <a:pt x="1178928" y="768350"/>
                  </a:lnTo>
                  <a:lnTo>
                    <a:pt x="1086815" y="745490"/>
                  </a:lnTo>
                  <a:lnTo>
                    <a:pt x="1071918" y="740409"/>
                  </a:lnTo>
                  <a:lnTo>
                    <a:pt x="1057031" y="736555"/>
                  </a:lnTo>
                  <a:lnTo>
                    <a:pt x="1014362" y="721532"/>
                  </a:lnTo>
                  <a:lnTo>
                    <a:pt x="1013757" y="721305"/>
                  </a:lnTo>
                  <a:lnTo>
                    <a:pt x="999807" y="715009"/>
                  </a:lnTo>
                  <a:lnTo>
                    <a:pt x="972223" y="704850"/>
                  </a:lnTo>
                  <a:lnTo>
                    <a:pt x="932383" y="685800"/>
                  </a:lnTo>
                  <a:lnTo>
                    <a:pt x="894588" y="666750"/>
                  </a:lnTo>
                  <a:lnTo>
                    <a:pt x="882472" y="659129"/>
                  </a:lnTo>
                  <a:lnTo>
                    <a:pt x="870610" y="652779"/>
                  </a:lnTo>
                  <a:lnTo>
                    <a:pt x="836325" y="629833"/>
                  </a:lnTo>
                  <a:lnTo>
                    <a:pt x="805053" y="607059"/>
                  </a:lnTo>
                  <a:lnTo>
                    <a:pt x="795426" y="599440"/>
                  </a:lnTo>
                  <a:lnTo>
                    <a:pt x="785672" y="591820"/>
                  </a:lnTo>
                  <a:lnTo>
                    <a:pt x="776465" y="582929"/>
                  </a:lnTo>
                  <a:lnTo>
                    <a:pt x="767588" y="575309"/>
                  </a:lnTo>
                  <a:lnTo>
                    <a:pt x="759053" y="566420"/>
                  </a:lnTo>
                  <a:lnTo>
                    <a:pt x="750862" y="557529"/>
                  </a:lnTo>
                  <a:lnTo>
                    <a:pt x="743038" y="549909"/>
                  </a:lnTo>
                  <a:lnTo>
                    <a:pt x="735571" y="541020"/>
                  </a:lnTo>
                  <a:lnTo>
                    <a:pt x="728484" y="532129"/>
                  </a:lnTo>
                  <a:lnTo>
                    <a:pt x="721779" y="523240"/>
                  </a:lnTo>
                  <a:lnTo>
                    <a:pt x="715721" y="514350"/>
                  </a:lnTo>
                  <a:lnTo>
                    <a:pt x="709561" y="505459"/>
                  </a:lnTo>
                  <a:lnTo>
                    <a:pt x="704075" y="496570"/>
                  </a:lnTo>
                  <a:lnTo>
                    <a:pt x="698995" y="487679"/>
                  </a:lnTo>
                  <a:lnTo>
                    <a:pt x="694347" y="478790"/>
                  </a:lnTo>
                  <a:lnTo>
                    <a:pt x="690156" y="468629"/>
                  </a:lnTo>
                  <a:lnTo>
                    <a:pt x="686409" y="459740"/>
                  </a:lnTo>
                  <a:lnTo>
                    <a:pt x="683120" y="449579"/>
                  </a:lnTo>
                  <a:lnTo>
                    <a:pt x="680478" y="440690"/>
                  </a:lnTo>
                  <a:lnTo>
                    <a:pt x="678141" y="431800"/>
                  </a:lnTo>
                  <a:lnTo>
                    <a:pt x="678002" y="430529"/>
                  </a:lnTo>
                  <a:lnTo>
                    <a:pt x="676186" y="421640"/>
                  </a:lnTo>
                  <a:lnTo>
                    <a:pt x="674954" y="412750"/>
                  </a:lnTo>
                  <a:lnTo>
                    <a:pt x="674878" y="411479"/>
                  </a:lnTo>
                  <a:lnTo>
                    <a:pt x="674103" y="402590"/>
                  </a:lnTo>
                  <a:lnTo>
                    <a:pt x="673912" y="397509"/>
                  </a:lnTo>
                  <a:lnTo>
                    <a:pt x="673798" y="388620"/>
                  </a:lnTo>
                  <a:lnTo>
                    <a:pt x="673633" y="384809"/>
                  </a:lnTo>
                  <a:lnTo>
                    <a:pt x="673056" y="377845"/>
                  </a:lnTo>
                  <a:lnTo>
                    <a:pt x="671842" y="368300"/>
                  </a:lnTo>
                  <a:lnTo>
                    <a:pt x="670379" y="360658"/>
                  </a:lnTo>
                  <a:lnTo>
                    <a:pt x="670193" y="359933"/>
                  </a:lnTo>
                  <a:lnTo>
                    <a:pt x="670140" y="359409"/>
                  </a:lnTo>
                  <a:lnTo>
                    <a:pt x="695862" y="359409"/>
                  </a:lnTo>
                  <a:lnTo>
                    <a:pt x="696899" y="364490"/>
                  </a:lnTo>
                  <a:lnTo>
                    <a:pt x="698131" y="373379"/>
                  </a:lnTo>
                  <a:lnTo>
                    <a:pt x="698207" y="374650"/>
                  </a:lnTo>
                  <a:lnTo>
                    <a:pt x="698982" y="383540"/>
                  </a:lnTo>
                  <a:lnTo>
                    <a:pt x="699173" y="388620"/>
                  </a:lnTo>
                  <a:lnTo>
                    <a:pt x="699300" y="397509"/>
                  </a:lnTo>
                  <a:lnTo>
                    <a:pt x="699452" y="401320"/>
                  </a:lnTo>
                  <a:lnTo>
                    <a:pt x="700003" y="407966"/>
                  </a:lnTo>
                  <a:lnTo>
                    <a:pt x="701243" y="417829"/>
                  </a:lnTo>
                  <a:lnTo>
                    <a:pt x="702705" y="425469"/>
                  </a:lnTo>
                  <a:lnTo>
                    <a:pt x="702883" y="426159"/>
                  </a:lnTo>
                  <a:lnTo>
                    <a:pt x="702944" y="426720"/>
                  </a:lnTo>
                  <a:lnTo>
                    <a:pt x="703117" y="426720"/>
                  </a:lnTo>
                  <a:lnTo>
                    <a:pt x="704989" y="434340"/>
                  </a:lnTo>
                  <a:lnTo>
                    <a:pt x="704824" y="434340"/>
                  </a:lnTo>
                  <a:lnTo>
                    <a:pt x="707466" y="443229"/>
                  </a:lnTo>
                  <a:lnTo>
                    <a:pt x="707718" y="443229"/>
                  </a:lnTo>
                  <a:lnTo>
                    <a:pt x="710374" y="450850"/>
                  </a:lnTo>
                  <a:lnTo>
                    <a:pt x="710171" y="450850"/>
                  </a:lnTo>
                  <a:lnTo>
                    <a:pt x="713714" y="459740"/>
                  </a:lnTo>
                  <a:lnTo>
                    <a:pt x="714068" y="459740"/>
                  </a:lnTo>
                  <a:lnTo>
                    <a:pt x="717486" y="467359"/>
                  </a:lnTo>
                  <a:lnTo>
                    <a:pt x="717257" y="467359"/>
                  </a:lnTo>
                  <a:lnTo>
                    <a:pt x="721664" y="476250"/>
                  </a:lnTo>
                  <a:lnTo>
                    <a:pt x="722114" y="476250"/>
                  </a:lnTo>
                  <a:lnTo>
                    <a:pt x="726262" y="483870"/>
                  </a:lnTo>
                  <a:lnTo>
                    <a:pt x="726020" y="483870"/>
                  </a:lnTo>
                  <a:lnTo>
                    <a:pt x="731265" y="492759"/>
                  </a:lnTo>
                  <a:lnTo>
                    <a:pt x="731833" y="492759"/>
                  </a:lnTo>
                  <a:lnTo>
                    <a:pt x="736688" y="500379"/>
                  </a:lnTo>
                  <a:lnTo>
                    <a:pt x="736434" y="500379"/>
                  </a:lnTo>
                  <a:lnTo>
                    <a:pt x="742492" y="509270"/>
                  </a:lnTo>
                  <a:lnTo>
                    <a:pt x="743160" y="509270"/>
                  </a:lnTo>
                  <a:lnTo>
                    <a:pt x="748690" y="516890"/>
                  </a:lnTo>
                  <a:lnTo>
                    <a:pt x="748449" y="516890"/>
                  </a:lnTo>
                  <a:lnTo>
                    <a:pt x="755281" y="524509"/>
                  </a:lnTo>
                  <a:lnTo>
                    <a:pt x="755027" y="524509"/>
                  </a:lnTo>
                  <a:lnTo>
                    <a:pt x="762241" y="533400"/>
                  </a:lnTo>
                  <a:lnTo>
                    <a:pt x="763083" y="533400"/>
                  </a:lnTo>
                  <a:lnTo>
                    <a:pt x="769581" y="541020"/>
                  </a:lnTo>
                  <a:lnTo>
                    <a:pt x="769327" y="541020"/>
                  </a:lnTo>
                  <a:lnTo>
                    <a:pt x="777152" y="548519"/>
                  </a:lnTo>
                  <a:lnTo>
                    <a:pt x="776905" y="548519"/>
                  </a:lnTo>
                  <a:lnTo>
                    <a:pt x="782872" y="554002"/>
                  </a:lnTo>
                  <a:lnTo>
                    <a:pt x="793737" y="565150"/>
                  </a:lnTo>
                  <a:lnTo>
                    <a:pt x="794778" y="565150"/>
                  </a:lnTo>
                  <a:lnTo>
                    <a:pt x="802474" y="572770"/>
                  </a:lnTo>
                  <a:lnTo>
                    <a:pt x="803576" y="572770"/>
                  </a:lnTo>
                  <a:lnTo>
                    <a:pt x="811555" y="580390"/>
                  </a:lnTo>
                  <a:lnTo>
                    <a:pt x="812702" y="580390"/>
                  </a:lnTo>
                  <a:lnTo>
                    <a:pt x="820953" y="588009"/>
                  </a:lnTo>
                  <a:lnTo>
                    <a:pt x="822392" y="588009"/>
                  </a:lnTo>
                  <a:lnTo>
                    <a:pt x="830533" y="594255"/>
                  </a:lnTo>
                  <a:lnTo>
                    <a:pt x="830312" y="594255"/>
                  </a:lnTo>
                  <a:lnTo>
                    <a:pt x="840525" y="601876"/>
                  </a:lnTo>
                  <a:lnTo>
                    <a:pt x="840342" y="601876"/>
                  </a:lnTo>
                  <a:lnTo>
                    <a:pt x="847961" y="607377"/>
                  </a:lnTo>
                  <a:lnTo>
                    <a:pt x="850861" y="609497"/>
                  </a:lnTo>
                  <a:lnTo>
                    <a:pt x="850678" y="609497"/>
                  </a:lnTo>
                  <a:lnTo>
                    <a:pt x="858075" y="614679"/>
                  </a:lnTo>
                  <a:lnTo>
                    <a:pt x="861656" y="617220"/>
                  </a:lnTo>
                  <a:lnTo>
                    <a:pt x="863305" y="617220"/>
                  </a:lnTo>
                  <a:lnTo>
                    <a:pt x="872427" y="623475"/>
                  </a:lnTo>
                  <a:lnTo>
                    <a:pt x="872518" y="623656"/>
                  </a:lnTo>
                  <a:lnTo>
                    <a:pt x="882185" y="629026"/>
                  </a:lnTo>
                  <a:lnTo>
                    <a:pt x="895056" y="637446"/>
                  </a:lnTo>
                  <a:lnTo>
                    <a:pt x="894832" y="637446"/>
                  </a:lnTo>
                  <a:lnTo>
                    <a:pt x="906865" y="643890"/>
                  </a:lnTo>
                  <a:lnTo>
                    <a:pt x="906729" y="643890"/>
                  </a:lnTo>
                  <a:lnTo>
                    <a:pt x="918908" y="650240"/>
                  </a:lnTo>
                  <a:lnTo>
                    <a:pt x="918705" y="650240"/>
                  </a:lnTo>
                  <a:lnTo>
                    <a:pt x="931113" y="656590"/>
                  </a:lnTo>
                  <a:lnTo>
                    <a:pt x="930922" y="656590"/>
                  </a:lnTo>
                  <a:lnTo>
                    <a:pt x="943571" y="662940"/>
                  </a:lnTo>
                  <a:lnTo>
                    <a:pt x="943381" y="662940"/>
                  </a:lnTo>
                  <a:lnTo>
                    <a:pt x="956259" y="669290"/>
                  </a:lnTo>
                  <a:lnTo>
                    <a:pt x="956068" y="669290"/>
                  </a:lnTo>
                  <a:lnTo>
                    <a:pt x="969008" y="675565"/>
                  </a:lnTo>
                  <a:lnTo>
                    <a:pt x="969138" y="675703"/>
                  </a:lnTo>
                  <a:lnTo>
                    <a:pt x="981183" y="680293"/>
                  </a:lnTo>
                  <a:lnTo>
                    <a:pt x="995440" y="686996"/>
                  </a:lnTo>
                  <a:lnTo>
                    <a:pt x="995580" y="687132"/>
                  </a:lnTo>
                  <a:lnTo>
                    <a:pt x="1022832" y="697229"/>
                  </a:lnTo>
                  <a:lnTo>
                    <a:pt x="1022654" y="697229"/>
                  </a:lnTo>
                  <a:lnTo>
                    <a:pt x="1036726" y="702309"/>
                  </a:lnTo>
                  <a:lnTo>
                    <a:pt x="1036535" y="702309"/>
                  </a:lnTo>
                  <a:lnTo>
                    <a:pt x="1050785" y="707390"/>
                  </a:lnTo>
                  <a:lnTo>
                    <a:pt x="1050607" y="707390"/>
                  </a:lnTo>
                  <a:lnTo>
                    <a:pt x="1064851" y="712414"/>
                  </a:lnTo>
                  <a:lnTo>
                    <a:pt x="1064618" y="712414"/>
                  </a:lnTo>
                  <a:lnTo>
                    <a:pt x="1078627" y="716075"/>
                  </a:lnTo>
                  <a:lnTo>
                    <a:pt x="1093763" y="721305"/>
                  </a:lnTo>
                  <a:lnTo>
                    <a:pt x="1093535" y="721305"/>
                  </a:lnTo>
                  <a:lnTo>
                    <a:pt x="1108608" y="725170"/>
                  </a:lnTo>
                  <a:lnTo>
                    <a:pt x="1108417" y="725170"/>
                  </a:lnTo>
                  <a:lnTo>
                    <a:pt x="1123416" y="728979"/>
                  </a:lnTo>
                  <a:lnTo>
                    <a:pt x="1123226" y="728979"/>
                  </a:lnTo>
                  <a:lnTo>
                    <a:pt x="1138339" y="732790"/>
                  </a:lnTo>
                  <a:lnTo>
                    <a:pt x="1138161" y="732790"/>
                  </a:lnTo>
                  <a:lnTo>
                    <a:pt x="1153209" y="736555"/>
                  </a:lnTo>
                  <a:lnTo>
                    <a:pt x="1152926" y="736555"/>
                  </a:lnTo>
                  <a:lnTo>
                    <a:pt x="1167951" y="739038"/>
                  </a:lnTo>
                  <a:lnTo>
                    <a:pt x="1183622" y="742905"/>
                  </a:lnTo>
                  <a:lnTo>
                    <a:pt x="1183343" y="742905"/>
                  </a:lnTo>
                  <a:lnTo>
                    <a:pt x="1199159" y="745490"/>
                  </a:lnTo>
                  <a:lnTo>
                    <a:pt x="1198956" y="745490"/>
                  </a:lnTo>
                  <a:lnTo>
                    <a:pt x="1214589" y="748029"/>
                  </a:lnTo>
                  <a:lnTo>
                    <a:pt x="1214399" y="748029"/>
                  </a:lnTo>
                  <a:lnTo>
                    <a:pt x="1230096" y="750570"/>
                  </a:lnTo>
                  <a:lnTo>
                    <a:pt x="1229906" y="750570"/>
                  </a:lnTo>
                  <a:lnTo>
                    <a:pt x="1245481" y="753078"/>
                  </a:lnTo>
                  <a:lnTo>
                    <a:pt x="1245078" y="753078"/>
                  </a:lnTo>
                  <a:lnTo>
                    <a:pt x="1260920" y="754347"/>
                  </a:lnTo>
                  <a:lnTo>
                    <a:pt x="1276811" y="756888"/>
                  </a:lnTo>
                  <a:lnTo>
                    <a:pt x="1276409" y="756888"/>
                  </a:lnTo>
                  <a:lnTo>
                    <a:pt x="1292745" y="758190"/>
                  </a:lnTo>
                  <a:lnTo>
                    <a:pt x="1292542" y="758190"/>
                  </a:lnTo>
                  <a:lnTo>
                    <a:pt x="1296386" y="758495"/>
                  </a:lnTo>
                  <a:lnTo>
                    <a:pt x="1320797" y="773268"/>
                  </a:lnTo>
                  <a:lnTo>
                    <a:pt x="1301482" y="784438"/>
                  </a:lnTo>
                  <a:close/>
                </a:path>
                <a:path w="1372234" h="829309">
                  <a:moveTo>
                    <a:pt x="703117" y="426720"/>
                  </a:moveTo>
                  <a:lnTo>
                    <a:pt x="702944" y="426720"/>
                  </a:lnTo>
                  <a:lnTo>
                    <a:pt x="702705" y="425469"/>
                  </a:lnTo>
                  <a:lnTo>
                    <a:pt x="702979" y="426159"/>
                  </a:lnTo>
                  <a:lnTo>
                    <a:pt x="703117" y="426720"/>
                  </a:lnTo>
                  <a:close/>
                </a:path>
                <a:path w="1372234" h="829309">
                  <a:moveTo>
                    <a:pt x="707718" y="443229"/>
                  </a:moveTo>
                  <a:lnTo>
                    <a:pt x="707466" y="443229"/>
                  </a:lnTo>
                  <a:lnTo>
                    <a:pt x="707275" y="441959"/>
                  </a:lnTo>
                  <a:lnTo>
                    <a:pt x="707718" y="443229"/>
                  </a:lnTo>
                  <a:close/>
                </a:path>
                <a:path w="1372234" h="829309">
                  <a:moveTo>
                    <a:pt x="714068" y="459740"/>
                  </a:moveTo>
                  <a:lnTo>
                    <a:pt x="713714" y="459740"/>
                  </a:lnTo>
                  <a:lnTo>
                    <a:pt x="713498" y="458470"/>
                  </a:lnTo>
                  <a:lnTo>
                    <a:pt x="714068" y="459740"/>
                  </a:lnTo>
                  <a:close/>
                </a:path>
                <a:path w="1372234" h="829309">
                  <a:moveTo>
                    <a:pt x="722114" y="476250"/>
                  </a:moveTo>
                  <a:lnTo>
                    <a:pt x="721664" y="476250"/>
                  </a:lnTo>
                  <a:lnTo>
                    <a:pt x="721423" y="474979"/>
                  </a:lnTo>
                  <a:lnTo>
                    <a:pt x="722114" y="476250"/>
                  </a:lnTo>
                  <a:close/>
                </a:path>
                <a:path w="1372234" h="829309">
                  <a:moveTo>
                    <a:pt x="731833" y="492759"/>
                  </a:moveTo>
                  <a:lnTo>
                    <a:pt x="731265" y="492759"/>
                  </a:lnTo>
                  <a:lnTo>
                    <a:pt x="731024" y="491490"/>
                  </a:lnTo>
                  <a:lnTo>
                    <a:pt x="731833" y="492759"/>
                  </a:lnTo>
                  <a:close/>
                </a:path>
                <a:path w="1372234" h="829309">
                  <a:moveTo>
                    <a:pt x="743160" y="509270"/>
                  </a:moveTo>
                  <a:lnTo>
                    <a:pt x="742492" y="509270"/>
                  </a:lnTo>
                  <a:lnTo>
                    <a:pt x="742238" y="508000"/>
                  </a:lnTo>
                  <a:lnTo>
                    <a:pt x="743160" y="509270"/>
                  </a:lnTo>
                  <a:close/>
                </a:path>
                <a:path w="1372234" h="829309">
                  <a:moveTo>
                    <a:pt x="763083" y="533400"/>
                  </a:moveTo>
                  <a:lnTo>
                    <a:pt x="762241" y="533400"/>
                  </a:lnTo>
                  <a:lnTo>
                    <a:pt x="762000" y="532129"/>
                  </a:lnTo>
                  <a:lnTo>
                    <a:pt x="763083" y="533400"/>
                  </a:lnTo>
                  <a:close/>
                </a:path>
                <a:path w="1372234" h="829309">
                  <a:moveTo>
                    <a:pt x="770719" y="542353"/>
                  </a:moveTo>
                  <a:lnTo>
                    <a:pt x="769327" y="541020"/>
                  </a:lnTo>
                  <a:lnTo>
                    <a:pt x="769581" y="541020"/>
                  </a:lnTo>
                  <a:lnTo>
                    <a:pt x="770719" y="542353"/>
                  </a:lnTo>
                  <a:close/>
                </a:path>
                <a:path w="1372234" h="829309">
                  <a:moveTo>
                    <a:pt x="782216" y="553373"/>
                  </a:moveTo>
                  <a:lnTo>
                    <a:pt x="776905" y="548519"/>
                  </a:lnTo>
                  <a:lnTo>
                    <a:pt x="777152" y="548519"/>
                  </a:lnTo>
                  <a:lnTo>
                    <a:pt x="782216" y="553373"/>
                  </a:lnTo>
                  <a:close/>
                </a:path>
                <a:path w="1372234" h="829309">
                  <a:moveTo>
                    <a:pt x="785205" y="556380"/>
                  </a:moveTo>
                  <a:lnTo>
                    <a:pt x="783055" y="554170"/>
                  </a:lnTo>
                  <a:lnTo>
                    <a:pt x="785199" y="556139"/>
                  </a:lnTo>
                  <a:lnTo>
                    <a:pt x="785205" y="556380"/>
                  </a:lnTo>
                  <a:close/>
                </a:path>
                <a:path w="1372234" h="829309">
                  <a:moveTo>
                    <a:pt x="794778" y="565150"/>
                  </a:moveTo>
                  <a:lnTo>
                    <a:pt x="793737" y="565150"/>
                  </a:lnTo>
                  <a:lnTo>
                    <a:pt x="793496" y="563879"/>
                  </a:lnTo>
                  <a:lnTo>
                    <a:pt x="794778" y="565150"/>
                  </a:lnTo>
                  <a:close/>
                </a:path>
                <a:path w="1372234" h="829309">
                  <a:moveTo>
                    <a:pt x="803576" y="572770"/>
                  </a:moveTo>
                  <a:lnTo>
                    <a:pt x="802474" y="572770"/>
                  </a:lnTo>
                  <a:lnTo>
                    <a:pt x="802246" y="571500"/>
                  </a:lnTo>
                  <a:lnTo>
                    <a:pt x="803576" y="572770"/>
                  </a:lnTo>
                  <a:close/>
                </a:path>
                <a:path w="1372234" h="829309">
                  <a:moveTo>
                    <a:pt x="812702" y="580390"/>
                  </a:moveTo>
                  <a:lnTo>
                    <a:pt x="811555" y="580390"/>
                  </a:lnTo>
                  <a:lnTo>
                    <a:pt x="811326" y="579120"/>
                  </a:lnTo>
                  <a:lnTo>
                    <a:pt x="812702" y="580390"/>
                  </a:lnTo>
                  <a:close/>
                </a:path>
                <a:path w="1372234" h="829309">
                  <a:moveTo>
                    <a:pt x="822392" y="588009"/>
                  </a:moveTo>
                  <a:lnTo>
                    <a:pt x="820953" y="588009"/>
                  </a:lnTo>
                  <a:lnTo>
                    <a:pt x="820737" y="586740"/>
                  </a:lnTo>
                  <a:lnTo>
                    <a:pt x="822392" y="588009"/>
                  </a:lnTo>
                  <a:close/>
                </a:path>
                <a:path w="1372234" h="829309">
                  <a:moveTo>
                    <a:pt x="837289" y="599440"/>
                  </a:moveTo>
                  <a:lnTo>
                    <a:pt x="830312" y="594255"/>
                  </a:lnTo>
                  <a:lnTo>
                    <a:pt x="830533" y="594255"/>
                  </a:lnTo>
                  <a:lnTo>
                    <a:pt x="837289" y="599440"/>
                  </a:lnTo>
                  <a:close/>
                </a:path>
                <a:path w="1372234" h="829309">
                  <a:moveTo>
                    <a:pt x="844850" y="605131"/>
                  </a:moveTo>
                  <a:lnTo>
                    <a:pt x="840342" y="601876"/>
                  </a:lnTo>
                  <a:lnTo>
                    <a:pt x="840525" y="601876"/>
                  </a:lnTo>
                  <a:lnTo>
                    <a:pt x="844850" y="605131"/>
                  </a:lnTo>
                  <a:close/>
                </a:path>
                <a:path w="1372234" h="829309">
                  <a:moveTo>
                    <a:pt x="855534" y="612913"/>
                  </a:moveTo>
                  <a:lnTo>
                    <a:pt x="850678" y="609497"/>
                  </a:lnTo>
                  <a:lnTo>
                    <a:pt x="850861" y="609497"/>
                  </a:lnTo>
                  <a:lnTo>
                    <a:pt x="855534" y="612913"/>
                  </a:lnTo>
                  <a:close/>
                </a:path>
                <a:path w="1372234" h="829309">
                  <a:moveTo>
                    <a:pt x="863305" y="617220"/>
                  </a:moveTo>
                  <a:lnTo>
                    <a:pt x="861656" y="617220"/>
                  </a:lnTo>
                  <a:lnTo>
                    <a:pt x="861453" y="615950"/>
                  </a:lnTo>
                  <a:lnTo>
                    <a:pt x="863305" y="617220"/>
                  </a:lnTo>
                  <a:close/>
                </a:path>
                <a:path w="1372234" h="829309">
                  <a:moveTo>
                    <a:pt x="873449" y="624175"/>
                  </a:moveTo>
                  <a:lnTo>
                    <a:pt x="872518" y="623656"/>
                  </a:lnTo>
                  <a:lnTo>
                    <a:pt x="872427" y="623475"/>
                  </a:lnTo>
                  <a:lnTo>
                    <a:pt x="873449" y="624175"/>
                  </a:lnTo>
                  <a:close/>
                </a:path>
                <a:path w="1372234" h="829309">
                  <a:moveTo>
                    <a:pt x="883599" y="629833"/>
                  </a:moveTo>
                  <a:lnTo>
                    <a:pt x="883418" y="629833"/>
                  </a:lnTo>
                  <a:lnTo>
                    <a:pt x="882185" y="629026"/>
                  </a:lnTo>
                  <a:lnTo>
                    <a:pt x="883599" y="629833"/>
                  </a:lnTo>
                  <a:close/>
                </a:path>
                <a:path w="1372234" h="829309">
                  <a:moveTo>
                    <a:pt x="896034" y="638087"/>
                  </a:moveTo>
                  <a:lnTo>
                    <a:pt x="894832" y="637446"/>
                  </a:lnTo>
                  <a:lnTo>
                    <a:pt x="895056" y="637446"/>
                  </a:lnTo>
                  <a:lnTo>
                    <a:pt x="896034" y="638087"/>
                  </a:lnTo>
                  <a:close/>
                </a:path>
                <a:path w="1372234" h="829309">
                  <a:moveTo>
                    <a:pt x="909236" y="645159"/>
                  </a:moveTo>
                  <a:lnTo>
                    <a:pt x="906729" y="643890"/>
                  </a:lnTo>
                  <a:lnTo>
                    <a:pt x="906865" y="643890"/>
                  </a:lnTo>
                  <a:lnTo>
                    <a:pt x="909236" y="645159"/>
                  </a:lnTo>
                  <a:close/>
                </a:path>
                <a:path w="1372234" h="829309">
                  <a:moveTo>
                    <a:pt x="969866" y="675981"/>
                  </a:moveTo>
                  <a:lnTo>
                    <a:pt x="969138" y="675703"/>
                  </a:lnTo>
                  <a:lnTo>
                    <a:pt x="969008" y="675565"/>
                  </a:lnTo>
                  <a:lnTo>
                    <a:pt x="969866" y="675981"/>
                  </a:lnTo>
                  <a:close/>
                </a:path>
                <a:path w="1372234" h="829309">
                  <a:moveTo>
                    <a:pt x="982247" y="680793"/>
                  </a:moveTo>
                  <a:lnTo>
                    <a:pt x="981184" y="680293"/>
                  </a:lnTo>
                  <a:lnTo>
                    <a:pt x="982115" y="680656"/>
                  </a:lnTo>
                  <a:lnTo>
                    <a:pt x="982247" y="680793"/>
                  </a:lnTo>
                  <a:close/>
                </a:path>
                <a:path w="1372234" h="829309">
                  <a:moveTo>
                    <a:pt x="996275" y="687389"/>
                  </a:moveTo>
                  <a:lnTo>
                    <a:pt x="995580" y="687132"/>
                  </a:lnTo>
                  <a:lnTo>
                    <a:pt x="995447" y="686996"/>
                  </a:lnTo>
                  <a:lnTo>
                    <a:pt x="996275" y="687389"/>
                  </a:lnTo>
                  <a:close/>
                </a:path>
                <a:path w="1372234" h="829309">
                  <a:moveTo>
                    <a:pt x="1065519" y="712649"/>
                  </a:moveTo>
                  <a:lnTo>
                    <a:pt x="1064618" y="712414"/>
                  </a:lnTo>
                  <a:lnTo>
                    <a:pt x="1064851" y="712414"/>
                  </a:lnTo>
                  <a:lnTo>
                    <a:pt x="1065519" y="712649"/>
                  </a:lnTo>
                  <a:close/>
                </a:path>
                <a:path w="1372234" h="829309">
                  <a:moveTo>
                    <a:pt x="1351181" y="786129"/>
                  </a:moveTo>
                  <a:lnTo>
                    <a:pt x="1346187" y="786129"/>
                  </a:lnTo>
                  <a:lnTo>
                    <a:pt x="1346284" y="782320"/>
                  </a:lnTo>
                  <a:lnTo>
                    <a:pt x="1346381" y="778509"/>
                  </a:lnTo>
                  <a:lnTo>
                    <a:pt x="1346478" y="774700"/>
                  </a:lnTo>
                  <a:lnTo>
                    <a:pt x="1346515" y="773268"/>
                  </a:lnTo>
                  <a:lnTo>
                    <a:pt x="1346640" y="768350"/>
                  </a:lnTo>
                  <a:lnTo>
                    <a:pt x="1346737" y="764540"/>
                  </a:lnTo>
                  <a:lnTo>
                    <a:pt x="1346834" y="760729"/>
                  </a:lnTo>
                  <a:lnTo>
                    <a:pt x="1324330" y="760729"/>
                  </a:lnTo>
                  <a:lnTo>
                    <a:pt x="1308315" y="759459"/>
                  </a:lnTo>
                  <a:lnTo>
                    <a:pt x="1308519" y="759459"/>
                  </a:lnTo>
                  <a:lnTo>
                    <a:pt x="1296386" y="758495"/>
                  </a:lnTo>
                  <a:lnTo>
                    <a:pt x="1262303" y="737870"/>
                  </a:lnTo>
                  <a:lnTo>
                    <a:pt x="1260563" y="735329"/>
                  </a:lnTo>
                  <a:lnTo>
                    <a:pt x="1259281" y="732790"/>
                  </a:lnTo>
                  <a:lnTo>
                    <a:pt x="1258506" y="730250"/>
                  </a:lnTo>
                  <a:lnTo>
                    <a:pt x="1258392" y="728979"/>
                  </a:lnTo>
                  <a:lnTo>
                    <a:pt x="1258277" y="727709"/>
                  </a:lnTo>
                  <a:lnTo>
                    <a:pt x="1269898" y="715009"/>
                  </a:lnTo>
                  <a:lnTo>
                    <a:pt x="1272552" y="715009"/>
                  </a:lnTo>
                  <a:lnTo>
                    <a:pt x="1275054" y="716236"/>
                  </a:lnTo>
                  <a:lnTo>
                    <a:pt x="1277543" y="717550"/>
                  </a:lnTo>
                  <a:lnTo>
                    <a:pt x="1371714" y="774700"/>
                  </a:lnTo>
                  <a:lnTo>
                    <a:pt x="1351181" y="786129"/>
                  </a:lnTo>
                  <a:close/>
                </a:path>
                <a:path w="1372234" h="829309">
                  <a:moveTo>
                    <a:pt x="1079231" y="716236"/>
                  </a:moveTo>
                  <a:lnTo>
                    <a:pt x="1079094" y="716236"/>
                  </a:lnTo>
                  <a:lnTo>
                    <a:pt x="1078627" y="716075"/>
                  </a:lnTo>
                  <a:lnTo>
                    <a:pt x="1079231" y="716236"/>
                  </a:lnTo>
                  <a:close/>
                </a:path>
                <a:path w="1372234" h="829309">
                  <a:moveTo>
                    <a:pt x="1094421" y="721532"/>
                  </a:moveTo>
                  <a:lnTo>
                    <a:pt x="1093535" y="721305"/>
                  </a:lnTo>
                  <a:lnTo>
                    <a:pt x="1093763" y="721305"/>
                  </a:lnTo>
                  <a:lnTo>
                    <a:pt x="1094421" y="721532"/>
                  </a:lnTo>
                  <a:close/>
                </a:path>
                <a:path w="1372234" h="829309">
                  <a:moveTo>
                    <a:pt x="1320797" y="773268"/>
                  </a:moveTo>
                  <a:lnTo>
                    <a:pt x="1296386" y="758495"/>
                  </a:lnTo>
                  <a:lnTo>
                    <a:pt x="1308519" y="759459"/>
                  </a:lnTo>
                  <a:lnTo>
                    <a:pt x="1308315" y="759459"/>
                  </a:lnTo>
                  <a:lnTo>
                    <a:pt x="1324330" y="760729"/>
                  </a:lnTo>
                  <a:lnTo>
                    <a:pt x="1346834" y="760729"/>
                  </a:lnTo>
                  <a:lnTo>
                    <a:pt x="1346802" y="762000"/>
                  </a:lnTo>
                  <a:lnTo>
                    <a:pt x="1340281" y="762000"/>
                  </a:lnTo>
                  <a:lnTo>
                    <a:pt x="1320797" y="773268"/>
                  </a:lnTo>
                  <a:close/>
                </a:path>
                <a:path w="1372234" h="829309">
                  <a:moveTo>
                    <a:pt x="1339951" y="784859"/>
                  </a:moveTo>
                  <a:lnTo>
                    <a:pt x="1320797" y="773268"/>
                  </a:lnTo>
                  <a:lnTo>
                    <a:pt x="1340281" y="762000"/>
                  </a:lnTo>
                  <a:lnTo>
                    <a:pt x="1340190" y="768350"/>
                  </a:lnTo>
                  <a:lnTo>
                    <a:pt x="1340098" y="774700"/>
                  </a:lnTo>
                  <a:lnTo>
                    <a:pt x="1339988" y="782320"/>
                  </a:lnTo>
                  <a:lnTo>
                    <a:pt x="1339951" y="784859"/>
                  </a:lnTo>
                  <a:close/>
                </a:path>
                <a:path w="1372234" h="829309">
                  <a:moveTo>
                    <a:pt x="1346219" y="784859"/>
                  </a:moveTo>
                  <a:lnTo>
                    <a:pt x="1339951" y="784859"/>
                  </a:lnTo>
                  <a:lnTo>
                    <a:pt x="1339988" y="782320"/>
                  </a:lnTo>
                  <a:lnTo>
                    <a:pt x="1340098" y="774700"/>
                  </a:lnTo>
                  <a:lnTo>
                    <a:pt x="1340190" y="768350"/>
                  </a:lnTo>
                  <a:lnTo>
                    <a:pt x="1340281" y="762000"/>
                  </a:lnTo>
                  <a:lnTo>
                    <a:pt x="1346802" y="762000"/>
                  </a:lnTo>
                  <a:lnTo>
                    <a:pt x="1346737" y="764540"/>
                  </a:lnTo>
                  <a:lnTo>
                    <a:pt x="1346640" y="768350"/>
                  </a:lnTo>
                  <a:lnTo>
                    <a:pt x="1346515" y="773268"/>
                  </a:lnTo>
                  <a:lnTo>
                    <a:pt x="1346478" y="774700"/>
                  </a:lnTo>
                  <a:lnTo>
                    <a:pt x="1346381" y="778509"/>
                  </a:lnTo>
                  <a:lnTo>
                    <a:pt x="1346284" y="782320"/>
                  </a:lnTo>
                  <a:lnTo>
                    <a:pt x="1346219" y="784859"/>
                  </a:lnTo>
                  <a:close/>
                </a:path>
                <a:path w="1372234" h="829309">
                  <a:moveTo>
                    <a:pt x="1346187" y="786129"/>
                  </a:moveTo>
                  <a:lnTo>
                    <a:pt x="1323035" y="786129"/>
                  </a:lnTo>
                  <a:lnTo>
                    <a:pt x="1301482" y="784438"/>
                  </a:lnTo>
                  <a:lnTo>
                    <a:pt x="1320797" y="773268"/>
                  </a:lnTo>
                  <a:lnTo>
                    <a:pt x="1339951" y="784859"/>
                  </a:lnTo>
                  <a:lnTo>
                    <a:pt x="1346219" y="784859"/>
                  </a:lnTo>
                  <a:lnTo>
                    <a:pt x="1346187" y="786129"/>
                  </a:lnTo>
                  <a:close/>
                </a:path>
                <a:path w="1372234" h="829309">
                  <a:moveTo>
                    <a:pt x="1273454" y="829309"/>
                  </a:moveTo>
                  <a:lnTo>
                    <a:pt x="1265605" y="829309"/>
                  </a:lnTo>
                  <a:lnTo>
                    <a:pt x="1263192" y="828040"/>
                  </a:lnTo>
                  <a:lnTo>
                    <a:pt x="1256957" y="816609"/>
                  </a:lnTo>
                  <a:lnTo>
                    <a:pt x="1257261" y="814070"/>
                  </a:lnTo>
                  <a:lnTo>
                    <a:pt x="1258112" y="811529"/>
                  </a:lnTo>
                  <a:lnTo>
                    <a:pt x="1259459" y="808990"/>
                  </a:lnTo>
                  <a:lnTo>
                    <a:pt x="1261262" y="807720"/>
                  </a:lnTo>
                  <a:lnTo>
                    <a:pt x="1301482" y="784438"/>
                  </a:lnTo>
                  <a:lnTo>
                    <a:pt x="1323035" y="786129"/>
                  </a:lnTo>
                  <a:lnTo>
                    <a:pt x="1351181" y="786129"/>
                  </a:lnTo>
                  <a:lnTo>
                    <a:pt x="1275892" y="828040"/>
                  </a:lnTo>
                  <a:lnTo>
                    <a:pt x="1273454" y="82930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063952" y="8438060"/>
              <a:ext cx="0" cy="559435"/>
            </a:xfrm>
            <a:custGeom>
              <a:avLst/>
              <a:gdLst/>
              <a:ahLst/>
              <a:cxnLst/>
              <a:rect l="l" t="t" r="r" b="b"/>
              <a:pathLst>
                <a:path h="559434">
                  <a:moveTo>
                    <a:pt x="0" y="558936"/>
                  </a:moveTo>
                  <a:lnTo>
                    <a:pt x="0" y="0"/>
                  </a:lnTo>
                </a:path>
              </a:pathLst>
            </a:custGeom>
            <a:ln w="15316">
              <a:solidFill>
                <a:srgbClr val="9C202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6875" algn="l"/>
              </a:tabLst>
            </a:pPr>
            <a:r>
              <a:rPr spc="85" dirty="0"/>
              <a:t>R</a:t>
            </a:r>
            <a:r>
              <a:rPr spc="25" dirty="0"/>
              <a:t>E</a:t>
            </a:r>
            <a:r>
              <a:rPr spc="-175" dirty="0"/>
              <a:t>C</a:t>
            </a:r>
            <a:r>
              <a:rPr spc="80" dirty="0"/>
              <a:t>O</a:t>
            </a:r>
            <a:r>
              <a:rPr spc="85" dirty="0"/>
              <a:t>MM</a:t>
            </a:r>
            <a:r>
              <a:rPr spc="75" dirty="0"/>
              <a:t>E</a:t>
            </a:r>
            <a:r>
              <a:rPr lang="en-IN" spc="80" dirty="0"/>
              <a:t>N</a:t>
            </a:r>
            <a:r>
              <a:rPr spc="-160" dirty="0"/>
              <a:t>D</a:t>
            </a:r>
            <a:r>
              <a:rPr spc="-555" dirty="0"/>
              <a:t>A</a:t>
            </a:r>
            <a:r>
              <a:rPr spc="75" dirty="0"/>
              <a:t>T</a:t>
            </a:r>
            <a:r>
              <a:rPr lang="en-IN" spc="75" dirty="0"/>
              <a:t>I</a:t>
            </a:r>
            <a:r>
              <a:rPr spc="80" dirty="0"/>
              <a:t>O</a:t>
            </a:r>
            <a:r>
              <a:rPr lang="en-IN" spc="80" dirty="0"/>
              <a:t>N</a:t>
            </a:r>
            <a:r>
              <a:rPr spc="685" dirty="0"/>
              <a:t> </a:t>
            </a:r>
            <a:r>
              <a:rPr b="1" spc="280" dirty="0">
                <a:latin typeface="Trebuchet MS"/>
                <a:cs typeface="Trebuchet MS"/>
              </a:rPr>
              <a:t>#3</a:t>
            </a:r>
            <a:r>
              <a:rPr sz="6000" spc="419" baseline="-2083" dirty="0">
                <a:latin typeface="Tahoma"/>
                <a:cs typeface="Tahoma"/>
              </a:rPr>
              <a:t>:</a:t>
            </a:r>
            <a:r>
              <a:rPr sz="6000" baseline="-2083" dirty="0">
                <a:latin typeface="Tahoma"/>
                <a:cs typeface="Tahoma"/>
              </a:rPr>
              <a:t>	Referral</a:t>
            </a:r>
            <a:r>
              <a:rPr sz="6000" spc="-67" baseline="-2083" dirty="0">
                <a:latin typeface="Tahoma"/>
                <a:cs typeface="Tahoma"/>
              </a:rPr>
              <a:t> </a:t>
            </a:r>
            <a:r>
              <a:rPr sz="6000" spc="75" baseline="-2083" dirty="0">
                <a:latin typeface="Tahoma"/>
                <a:cs typeface="Tahoma"/>
              </a:rPr>
              <a:t>Scheme</a:t>
            </a:r>
            <a:endParaRPr sz="6000" baseline="-2083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809" y="1414779"/>
            <a:ext cx="9953625" cy="6365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800" spc="-2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are</a:t>
            </a:r>
            <a:r>
              <a:rPr sz="28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the</a:t>
            </a:r>
            <a:r>
              <a:rPr sz="28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issues</a:t>
            </a:r>
            <a:r>
              <a:rPr sz="2800" spc="-2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297815" marR="19812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Despite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being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under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umbrella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like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bigbasket,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1mg,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cliq,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chroma,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etc.,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anticipated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migration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50%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individual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brand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apps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did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not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materialize.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core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issue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lies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onboarding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retention.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75"/>
              </a:spcBef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can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FFC000"/>
                </a:solidFill>
                <a:latin typeface="Tahoma"/>
                <a:cs typeface="Tahoma"/>
              </a:rPr>
              <a:t>be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FFC000"/>
                </a:solidFill>
                <a:latin typeface="Tahoma"/>
                <a:cs typeface="Tahoma"/>
              </a:rPr>
              <a:t>done</a:t>
            </a:r>
            <a:r>
              <a:rPr sz="2800" spc="-11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354965" marR="14922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Referral</a:t>
            </a:r>
            <a:r>
              <a:rPr sz="2400" spc="-3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Program</a:t>
            </a:r>
            <a:r>
              <a:rPr sz="2400" spc="-2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Implementation:</a:t>
            </a:r>
            <a:r>
              <a:rPr sz="2400" spc="-3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Introduce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robust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referral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program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would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motivate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refer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connections,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driving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acquisition.</a:t>
            </a:r>
            <a:endParaRPr sz="2400">
              <a:latin typeface="Tahoma"/>
              <a:cs typeface="Tahoma"/>
            </a:endParaRPr>
          </a:p>
          <a:p>
            <a:pPr marL="354965" marR="5080" indent="-342900">
              <a:lnSpc>
                <a:spcPct val="100000"/>
              </a:lnSpc>
              <a:spcBef>
                <a:spcPts val="288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75" dirty="0">
                <a:solidFill>
                  <a:srgbClr val="92D050"/>
                </a:solidFill>
                <a:latin typeface="Tahoma"/>
                <a:cs typeface="Tahoma"/>
              </a:rPr>
              <a:t>Neu</a:t>
            </a:r>
            <a:r>
              <a:rPr sz="2400" spc="-7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Points</a:t>
            </a:r>
            <a:r>
              <a:rPr sz="2400" spc="-7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92D050"/>
                </a:solidFill>
                <a:latin typeface="Tahoma"/>
                <a:cs typeface="Tahoma"/>
              </a:rPr>
              <a:t>as</a:t>
            </a:r>
            <a:r>
              <a:rPr sz="2400" spc="-7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92D050"/>
                </a:solidFill>
                <a:latin typeface="Tahoma"/>
                <a:cs typeface="Tahoma"/>
              </a:rPr>
              <a:t>Incentives:</a:t>
            </a:r>
            <a:r>
              <a:rPr sz="2400" spc="-75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promise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points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acts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tangible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reward,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encouraging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both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referrers and new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users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actively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engage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earn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points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every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successful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referral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redeemed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discounts,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offers,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tangible</a:t>
            </a:r>
            <a:r>
              <a:rPr sz="2400" spc="6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points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act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reward,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incentivizing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users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stay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actively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purchase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app.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809" y="8181340"/>
            <a:ext cx="5332095" cy="1915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What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can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FFC000"/>
                </a:solidFill>
                <a:latin typeface="Tahoma"/>
                <a:cs typeface="Tahoma"/>
              </a:rPr>
              <a:t>be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achieved</a:t>
            </a:r>
            <a:r>
              <a:rPr sz="2800" spc="-70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50" dirty="0">
                <a:solidFill>
                  <a:srgbClr val="FFC000"/>
                </a:solidFill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Increased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acquisition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Improved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retention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Positive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Word-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of-</a:t>
            </a:r>
            <a:r>
              <a:rPr sz="2400" spc="85" dirty="0">
                <a:solidFill>
                  <a:srgbClr val="FFFFFF"/>
                </a:solidFill>
                <a:latin typeface="Tahoma"/>
                <a:cs typeface="Tahoma"/>
              </a:rPr>
              <a:t>Mouth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marketing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Increased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monetization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oportunities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787987" y="7342051"/>
            <a:ext cx="0" cy="1677035"/>
          </a:xfrm>
          <a:custGeom>
            <a:avLst/>
            <a:gdLst/>
            <a:ahLst/>
            <a:cxnLst/>
            <a:rect l="l" t="t" r="r" b="b"/>
            <a:pathLst>
              <a:path h="1677034">
                <a:moveTo>
                  <a:pt x="0" y="1676536"/>
                </a:moveTo>
                <a:lnTo>
                  <a:pt x="0" y="0"/>
                </a:lnTo>
              </a:path>
            </a:pathLst>
          </a:custGeom>
          <a:ln w="15316">
            <a:solidFill>
              <a:srgbClr val="9C202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090150" y="9060815"/>
            <a:ext cx="35071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click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know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perks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successful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referal and the select the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medium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share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referral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link.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75739" y="9003665"/>
            <a:ext cx="34137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referral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scheme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segment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select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medium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share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referral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link.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224790"/>
            <a:ext cx="153447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6875" algn="l"/>
              </a:tabLst>
            </a:pPr>
            <a:r>
              <a:rPr sz="7200" spc="127" baseline="-2314" dirty="0"/>
              <a:t>R</a:t>
            </a:r>
            <a:r>
              <a:rPr sz="7200" spc="37" baseline="-2314" dirty="0"/>
              <a:t>E</a:t>
            </a:r>
            <a:r>
              <a:rPr sz="7200" spc="-262" baseline="-2314" dirty="0"/>
              <a:t>C</a:t>
            </a:r>
            <a:r>
              <a:rPr sz="7200" spc="120" baseline="-2314" dirty="0"/>
              <a:t>O</a:t>
            </a:r>
            <a:r>
              <a:rPr sz="7200" spc="127" baseline="-2314" dirty="0"/>
              <a:t>MM</a:t>
            </a:r>
            <a:r>
              <a:rPr sz="7200" spc="112" baseline="-2314" dirty="0"/>
              <a:t>E</a:t>
            </a:r>
            <a:r>
              <a:rPr lang="en-IN" sz="7200" spc="120" baseline="-2314" dirty="0"/>
              <a:t>N</a:t>
            </a:r>
            <a:r>
              <a:rPr sz="7200" spc="-240" baseline="-2314" dirty="0"/>
              <a:t>D</a:t>
            </a:r>
            <a:r>
              <a:rPr sz="7200" spc="-832" baseline="-2314" dirty="0"/>
              <a:t>A</a:t>
            </a:r>
            <a:r>
              <a:rPr sz="7200" spc="112" baseline="-2314" dirty="0"/>
              <a:t>T</a:t>
            </a:r>
            <a:r>
              <a:rPr lang="en-IN" sz="7200" spc="112" baseline="-2314" dirty="0"/>
              <a:t>I</a:t>
            </a:r>
            <a:r>
              <a:rPr sz="7200" spc="120" baseline="-2314" dirty="0"/>
              <a:t>O</a:t>
            </a:r>
            <a:r>
              <a:rPr lang="en-IN" sz="7200" spc="127" baseline="-2314" dirty="0"/>
              <a:t>N</a:t>
            </a:r>
            <a:r>
              <a:rPr sz="7200" spc="1027" baseline="-2314" dirty="0"/>
              <a:t> </a:t>
            </a:r>
            <a:r>
              <a:rPr sz="7200" b="1" spc="419" baseline="-2314" dirty="0">
                <a:latin typeface="Trebuchet MS"/>
                <a:cs typeface="Trebuchet MS"/>
              </a:rPr>
              <a:t>#4</a:t>
            </a:r>
            <a:r>
              <a:rPr sz="4000" spc="280" dirty="0">
                <a:latin typeface="Tahoma"/>
                <a:cs typeface="Tahoma"/>
              </a:rPr>
              <a:t>:</a:t>
            </a:r>
            <a:r>
              <a:rPr sz="4000" dirty="0">
                <a:latin typeface="Tahoma"/>
                <a:cs typeface="Tahoma"/>
              </a:rPr>
              <a:t>	All</a:t>
            </a:r>
            <a:r>
              <a:rPr sz="4000" spc="-195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in</a:t>
            </a:r>
            <a:r>
              <a:rPr sz="4000" spc="-195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One</a:t>
            </a:r>
            <a:r>
              <a:rPr sz="4000" spc="-195" dirty="0">
                <a:latin typeface="Tahoma"/>
                <a:cs typeface="Tahoma"/>
              </a:rPr>
              <a:t> </a:t>
            </a:r>
            <a:r>
              <a:rPr sz="4000" spc="120" dirty="0">
                <a:latin typeface="Tahoma"/>
                <a:cs typeface="Tahoma"/>
              </a:rPr>
              <a:t>Membership</a:t>
            </a:r>
            <a:r>
              <a:rPr sz="4000" spc="-19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Program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809" y="2268219"/>
            <a:ext cx="9331325" cy="7706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indent="-32512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37820" algn="l"/>
              </a:tabLst>
            </a:pP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Description:</a:t>
            </a:r>
            <a:endParaRPr sz="2400">
              <a:latin typeface="Tahoma"/>
              <a:cs typeface="Tahoma"/>
            </a:endParaRPr>
          </a:p>
          <a:p>
            <a:pPr marL="12700" marR="365760">
              <a:lnSpc>
                <a:spcPct val="100000"/>
              </a:lnSpc>
            </a:pP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subscribe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All-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in-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Membership,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gaining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exclusive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apps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without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subscribing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individual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pro-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membership.</a:t>
            </a:r>
            <a:endParaRPr sz="2400">
              <a:latin typeface="Tahoma"/>
              <a:cs typeface="Tahoma"/>
            </a:endParaRPr>
          </a:p>
          <a:p>
            <a:pPr marL="337820" indent="-325120">
              <a:lnSpc>
                <a:spcPct val="100000"/>
              </a:lnSpc>
              <a:spcBef>
                <a:spcPts val="2880"/>
              </a:spcBef>
              <a:buAutoNum type="arabicPeriod" startAt="2"/>
              <a:tabLst>
                <a:tab pos="337820" algn="l"/>
              </a:tabLst>
            </a:pPr>
            <a:r>
              <a:rPr sz="2400" spc="70" dirty="0">
                <a:solidFill>
                  <a:srgbClr val="92D050"/>
                </a:solidFill>
                <a:latin typeface="Tahoma"/>
                <a:cs typeface="Tahoma"/>
              </a:rPr>
              <a:t>Membership</a:t>
            </a:r>
            <a:r>
              <a:rPr sz="2400" spc="-10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Benefits: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Free</a:t>
            </a:r>
            <a:r>
              <a:rPr sz="2400" spc="-3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00AFEF"/>
                </a:solidFill>
                <a:latin typeface="Tahoma"/>
                <a:cs typeface="Tahoma"/>
              </a:rPr>
              <a:t>&amp;</a:t>
            </a:r>
            <a:r>
              <a:rPr sz="2400" spc="-3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Priority</a:t>
            </a:r>
            <a:r>
              <a:rPr sz="2400" spc="-3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Delivery:</a:t>
            </a:r>
            <a:endParaRPr sz="2400">
              <a:latin typeface="Tahoma"/>
              <a:cs typeface="Tahoma"/>
            </a:endParaRPr>
          </a:p>
          <a:p>
            <a:pPr marL="469900" marR="141605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Enjoy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complimentary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expedited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delivery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all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brands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app,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eliminating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additional charges.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2x</a:t>
            </a:r>
            <a:r>
              <a:rPr sz="2400" spc="-3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00AFEF"/>
                </a:solidFill>
                <a:latin typeface="Tahoma"/>
                <a:cs typeface="Tahoma"/>
              </a:rPr>
              <a:t>Neu</a:t>
            </a:r>
            <a:r>
              <a:rPr sz="2400" spc="-2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Points</a:t>
            </a:r>
            <a:r>
              <a:rPr sz="2400" spc="-2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Accumulation:</a:t>
            </a:r>
            <a:endParaRPr sz="2400">
              <a:latin typeface="Tahoma"/>
              <a:cs typeface="Tahoma"/>
            </a:endParaRPr>
          </a:p>
          <a:p>
            <a:pPr marL="469900" marR="97790" algn="just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Earn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Neu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points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accelerated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every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purchase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made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super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app,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doubling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rewards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 loyal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All-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in-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One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members.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Exclusive</a:t>
            </a:r>
            <a:r>
              <a:rPr sz="2400" spc="3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Discounts</a:t>
            </a:r>
            <a:r>
              <a:rPr sz="2400" spc="4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and</a:t>
            </a:r>
            <a:r>
              <a:rPr sz="2400" spc="4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Promotions:</a:t>
            </a:r>
            <a:endParaRPr sz="2400">
              <a:latin typeface="Tahoma"/>
              <a:cs typeface="Tahoma"/>
            </a:endParaRPr>
          </a:p>
          <a:p>
            <a:pPr marL="469900" marR="5080" algn="just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members-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discounts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promotions,</a:t>
            </a:r>
            <a:r>
              <a:rPr sz="24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ensuring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All-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in-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members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receive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best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deals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savings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brands.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809" y="1414779"/>
            <a:ext cx="16193135" cy="1147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Feature</a:t>
            </a:r>
            <a:r>
              <a:rPr sz="2800" spc="-7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C000"/>
                </a:solidFill>
                <a:latin typeface="Tahoma"/>
                <a:cs typeface="Tahoma"/>
              </a:rPr>
              <a:t>Overview</a:t>
            </a:r>
            <a:r>
              <a:rPr sz="2800" spc="-75" dirty="0">
                <a:solidFill>
                  <a:srgbClr val="FFC000"/>
                </a:solidFill>
                <a:latin typeface="Tahoma"/>
                <a:cs typeface="Tahoma"/>
              </a:rPr>
              <a:t> </a:t>
            </a:r>
            <a:r>
              <a:rPr sz="2800" spc="-380" dirty="0">
                <a:solidFill>
                  <a:srgbClr val="FFC000"/>
                </a:solidFill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10146030">
              <a:lnSpc>
                <a:spcPct val="100000"/>
              </a:lnSpc>
              <a:spcBef>
                <a:spcPts val="2600"/>
              </a:spcBef>
            </a:pP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Early</a:t>
            </a:r>
            <a:r>
              <a:rPr sz="2400" spc="-8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Access</a:t>
            </a:r>
            <a:r>
              <a:rPr sz="2400" spc="-7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00AFEF"/>
                </a:solidFill>
                <a:latin typeface="Tahoma"/>
                <a:cs typeface="Tahoma"/>
              </a:rPr>
              <a:t>to</a:t>
            </a:r>
            <a:r>
              <a:rPr sz="2400" spc="-8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Sales</a:t>
            </a:r>
            <a:r>
              <a:rPr sz="2400" spc="-7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and</a:t>
            </a:r>
            <a:r>
              <a:rPr sz="2400" spc="-7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00AFEF"/>
                </a:solidFill>
                <a:latin typeface="Tahoma"/>
                <a:cs typeface="Tahoma"/>
              </a:rPr>
              <a:t>Product</a:t>
            </a:r>
            <a:r>
              <a:rPr sz="2400" spc="-7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Tahoma"/>
                <a:cs typeface="Tahoma"/>
              </a:rPr>
              <a:t>Launches: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5340" y="2536825"/>
            <a:ext cx="64884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Enjoy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exclusive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early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sales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events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product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launches,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providing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competitive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advantage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All-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in-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members.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8140" y="3999865"/>
            <a:ext cx="707707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Complimentary</a:t>
            </a:r>
            <a:r>
              <a:rPr sz="2400" spc="11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Services</a:t>
            </a:r>
            <a:r>
              <a:rPr sz="2400" spc="125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and</a:t>
            </a:r>
            <a:r>
              <a:rPr sz="2400" spc="120" dirty="0">
                <a:solidFill>
                  <a:srgbClr val="00AFE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AFEF"/>
                </a:solidFill>
                <a:latin typeface="Tahoma"/>
                <a:cs typeface="Tahoma"/>
              </a:rPr>
              <a:t>Add-</a:t>
            </a:r>
            <a:r>
              <a:rPr sz="2400" spc="-20" dirty="0">
                <a:solidFill>
                  <a:srgbClr val="00AFEF"/>
                </a:solidFill>
                <a:latin typeface="Tahoma"/>
                <a:cs typeface="Tahoma"/>
              </a:rPr>
              <a:t>ons:</a:t>
            </a:r>
            <a:endParaRPr sz="2400">
              <a:latin typeface="Tahoma"/>
              <a:cs typeface="Tahoma"/>
            </a:endParaRPr>
          </a:p>
          <a:p>
            <a:pPr marL="469900" marR="508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complimentary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add-ons,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such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extended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retur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period,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free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trials,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bonus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free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gift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wrap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option</a:t>
            </a:r>
            <a:r>
              <a:rPr sz="24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certain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product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category.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8140" y="6925944"/>
            <a:ext cx="6985634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92D050"/>
                </a:solidFill>
                <a:latin typeface="Tahoma"/>
                <a:cs typeface="Tahoma"/>
              </a:rPr>
              <a:t>3.</a:t>
            </a:r>
            <a:r>
              <a:rPr sz="2400" spc="-120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92D050"/>
                </a:solidFill>
                <a:latin typeface="Tahoma"/>
                <a:cs typeface="Tahoma"/>
              </a:rPr>
              <a:t>Membership</a:t>
            </a:r>
            <a:r>
              <a:rPr sz="2400" spc="-114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92D050"/>
                </a:solidFill>
                <a:latin typeface="Tahoma"/>
                <a:cs typeface="Tahoma"/>
              </a:rPr>
              <a:t>Tiers: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Introduce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tiered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levels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escalating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duration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level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engagement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All-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in-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member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(e.g.,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Silver, Gold).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28975" y="1704975"/>
            <a:ext cx="9229090" cy="7668259"/>
            <a:chOff x="3228975" y="1704975"/>
            <a:chExt cx="9229090" cy="76682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4671" y="1717548"/>
              <a:ext cx="4023360" cy="76459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15146" y="1708022"/>
              <a:ext cx="4042410" cy="7665084"/>
            </a:xfrm>
            <a:custGeom>
              <a:avLst/>
              <a:gdLst/>
              <a:ahLst/>
              <a:cxnLst/>
              <a:rect l="l" t="t" r="r" b="b"/>
              <a:pathLst>
                <a:path w="4042409" h="7665084">
                  <a:moveTo>
                    <a:pt x="4037647" y="7664958"/>
                  </a:moveTo>
                  <a:lnTo>
                    <a:pt x="4762" y="7664958"/>
                  </a:lnTo>
                  <a:lnTo>
                    <a:pt x="3289" y="7664729"/>
                  </a:lnTo>
                  <a:lnTo>
                    <a:pt x="1968" y="7664043"/>
                  </a:lnTo>
                  <a:lnTo>
                    <a:pt x="914" y="7662989"/>
                  </a:lnTo>
                  <a:lnTo>
                    <a:pt x="228" y="7661668"/>
                  </a:lnTo>
                  <a:lnTo>
                    <a:pt x="0" y="7660195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4037647" y="0"/>
                  </a:lnTo>
                  <a:lnTo>
                    <a:pt x="4042409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7655433"/>
                  </a:lnTo>
                  <a:lnTo>
                    <a:pt x="4762" y="7655433"/>
                  </a:lnTo>
                  <a:lnTo>
                    <a:pt x="9525" y="7660195"/>
                  </a:lnTo>
                  <a:lnTo>
                    <a:pt x="4042409" y="7660195"/>
                  </a:lnTo>
                  <a:lnTo>
                    <a:pt x="4042181" y="7661668"/>
                  </a:lnTo>
                  <a:lnTo>
                    <a:pt x="4041495" y="7662989"/>
                  </a:lnTo>
                  <a:lnTo>
                    <a:pt x="4040441" y="7664043"/>
                  </a:lnTo>
                  <a:lnTo>
                    <a:pt x="4039120" y="7664729"/>
                  </a:lnTo>
                  <a:lnTo>
                    <a:pt x="4037647" y="7664958"/>
                  </a:lnTo>
                  <a:close/>
                </a:path>
                <a:path w="4042409" h="7665084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4042409" h="7665084">
                  <a:moveTo>
                    <a:pt x="4032884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4032884" y="4762"/>
                  </a:lnTo>
                  <a:lnTo>
                    <a:pt x="4032884" y="9525"/>
                  </a:lnTo>
                  <a:close/>
                </a:path>
                <a:path w="4042409" h="7665084">
                  <a:moveTo>
                    <a:pt x="4032884" y="7660195"/>
                  </a:moveTo>
                  <a:lnTo>
                    <a:pt x="4032884" y="4762"/>
                  </a:lnTo>
                  <a:lnTo>
                    <a:pt x="4037647" y="9525"/>
                  </a:lnTo>
                  <a:lnTo>
                    <a:pt x="4042409" y="9525"/>
                  </a:lnTo>
                  <a:lnTo>
                    <a:pt x="4042409" y="7655433"/>
                  </a:lnTo>
                  <a:lnTo>
                    <a:pt x="4037647" y="7655433"/>
                  </a:lnTo>
                  <a:lnTo>
                    <a:pt x="4032884" y="7660195"/>
                  </a:lnTo>
                  <a:close/>
                </a:path>
                <a:path w="4042409" h="7665084">
                  <a:moveTo>
                    <a:pt x="4042409" y="9525"/>
                  </a:moveTo>
                  <a:lnTo>
                    <a:pt x="4037647" y="9525"/>
                  </a:lnTo>
                  <a:lnTo>
                    <a:pt x="4032884" y="4762"/>
                  </a:lnTo>
                  <a:lnTo>
                    <a:pt x="4042409" y="4762"/>
                  </a:lnTo>
                  <a:lnTo>
                    <a:pt x="4042409" y="9525"/>
                  </a:lnTo>
                  <a:close/>
                </a:path>
                <a:path w="4042409" h="7665084">
                  <a:moveTo>
                    <a:pt x="9525" y="7660195"/>
                  </a:moveTo>
                  <a:lnTo>
                    <a:pt x="4762" y="7655433"/>
                  </a:lnTo>
                  <a:lnTo>
                    <a:pt x="9525" y="7655433"/>
                  </a:lnTo>
                  <a:lnTo>
                    <a:pt x="9525" y="7660195"/>
                  </a:lnTo>
                  <a:close/>
                </a:path>
                <a:path w="4042409" h="7665084">
                  <a:moveTo>
                    <a:pt x="4032884" y="7660195"/>
                  </a:moveTo>
                  <a:lnTo>
                    <a:pt x="9525" y="7660195"/>
                  </a:lnTo>
                  <a:lnTo>
                    <a:pt x="9525" y="7655433"/>
                  </a:lnTo>
                  <a:lnTo>
                    <a:pt x="4032884" y="7655433"/>
                  </a:lnTo>
                  <a:lnTo>
                    <a:pt x="4032884" y="7660195"/>
                  </a:lnTo>
                  <a:close/>
                </a:path>
                <a:path w="4042409" h="7665084">
                  <a:moveTo>
                    <a:pt x="4042409" y="7660195"/>
                  </a:moveTo>
                  <a:lnTo>
                    <a:pt x="4032884" y="7660195"/>
                  </a:lnTo>
                  <a:lnTo>
                    <a:pt x="4037647" y="7655433"/>
                  </a:lnTo>
                  <a:lnTo>
                    <a:pt x="4042409" y="7655433"/>
                  </a:lnTo>
                  <a:lnTo>
                    <a:pt x="4042409" y="7660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500" y="1714500"/>
              <a:ext cx="3685032" cy="76489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28975" y="1704975"/>
              <a:ext cx="3704590" cy="7668259"/>
            </a:xfrm>
            <a:custGeom>
              <a:avLst/>
              <a:gdLst/>
              <a:ahLst/>
              <a:cxnLst/>
              <a:rect l="l" t="t" r="r" b="b"/>
              <a:pathLst>
                <a:path w="3704590" h="7668259">
                  <a:moveTo>
                    <a:pt x="3699319" y="7668006"/>
                  </a:moveTo>
                  <a:lnTo>
                    <a:pt x="4762" y="7668006"/>
                  </a:lnTo>
                  <a:lnTo>
                    <a:pt x="3289" y="7667777"/>
                  </a:lnTo>
                  <a:lnTo>
                    <a:pt x="1968" y="7667091"/>
                  </a:lnTo>
                  <a:lnTo>
                    <a:pt x="914" y="7666037"/>
                  </a:lnTo>
                  <a:lnTo>
                    <a:pt x="228" y="7664716"/>
                  </a:lnTo>
                  <a:lnTo>
                    <a:pt x="0" y="7663243"/>
                  </a:lnTo>
                  <a:lnTo>
                    <a:pt x="0" y="4762"/>
                  </a:lnTo>
                  <a:lnTo>
                    <a:pt x="4762" y="0"/>
                  </a:lnTo>
                  <a:lnTo>
                    <a:pt x="3699319" y="0"/>
                  </a:lnTo>
                  <a:lnTo>
                    <a:pt x="3704081" y="4762"/>
                  </a:lnTo>
                  <a:lnTo>
                    <a:pt x="9525" y="4762"/>
                  </a:lnTo>
                  <a:lnTo>
                    <a:pt x="4762" y="9525"/>
                  </a:lnTo>
                  <a:lnTo>
                    <a:pt x="9525" y="9525"/>
                  </a:lnTo>
                  <a:lnTo>
                    <a:pt x="9525" y="7658481"/>
                  </a:lnTo>
                  <a:lnTo>
                    <a:pt x="4762" y="7658481"/>
                  </a:lnTo>
                  <a:lnTo>
                    <a:pt x="9525" y="7663243"/>
                  </a:lnTo>
                  <a:lnTo>
                    <a:pt x="3704081" y="7663243"/>
                  </a:lnTo>
                  <a:lnTo>
                    <a:pt x="3703853" y="7664716"/>
                  </a:lnTo>
                  <a:lnTo>
                    <a:pt x="3703167" y="7666037"/>
                  </a:lnTo>
                  <a:lnTo>
                    <a:pt x="3702113" y="7667091"/>
                  </a:lnTo>
                  <a:lnTo>
                    <a:pt x="3700792" y="7667777"/>
                  </a:lnTo>
                  <a:lnTo>
                    <a:pt x="3699319" y="7668006"/>
                  </a:lnTo>
                  <a:close/>
                </a:path>
                <a:path w="3704590" h="7668259">
                  <a:moveTo>
                    <a:pt x="9525" y="9525"/>
                  </a:moveTo>
                  <a:lnTo>
                    <a:pt x="4762" y="9525"/>
                  </a:lnTo>
                  <a:lnTo>
                    <a:pt x="9525" y="4762"/>
                  </a:lnTo>
                  <a:lnTo>
                    <a:pt x="9525" y="9525"/>
                  </a:lnTo>
                  <a:close/>
                </a:path>
                <a:path w="3704590" h="7668259">
                  <a:moveTo>
                    <a:pt x="3694556" y="9525"/>
                  </a:moveTo>
                  <a:lnTo>
                    <a:pt x="9525" y="9525"/>
                  </a:lnTo>
                  <a:lnTo>
                    <a:pt x="9525" y="4762"/>
                  </a:lnTo>
                  <a:lnTo>
                    <a:pt x="3694556" y="4762"/>
                  </a:lnTo>
                  <a:lnTo>
                    <a:pt x="3694556" y="9525"/>
                  </a:lnTo>
                  <a:close/>
                </a:path>
                <a:path w="3704590" h="7668259">
                  <a:moveTo>
                    <a:pt x="3694556" y="7663243"/>
                  </a:moveTo>
                  <a:lnTo>
                    <a:pt x="3694556" y="4762"/>
                  </a:lnTo>
                  <a:lnTo>
                    <a:pt x="3699319" y="9525"/>
                  </a:lnTo>
                  <a:lnTo>
                    <a:pt x="3704081" y="9525"/>
                  </a:lnTo>
                  <a:lnTo>
                    <a:pt x="3704081" y="7658481"/>
                  </a:lnTo>
                  <a:lnTo>
                    <a:pt x="3699319" y="7658481"/>
                  </a:lnTo>
                  <a:lnTo>
                    <a:pt x="3694556" y="7663243"/>
                  </a:lnTo>
                  <a:close/>
                </a:path>
                <a:path w="3704590" h="7668259">
                  <a:moveTo>
                    <a:pt x="3704081" y="9525"/>
                  </a:moveTo>
                  <a:lnTo>
                    <a:pt x="3699319" y="9525"/>
                  </a:lnTo>
                  <a:lnTo>
                    <a:pt x="3694556" y="4762"/>
                  </a:lnTo>
                  <a:lnTo>
                    <a:pt x="3704081" y="4762"/>
                  </a:lnTo>
                  <a:lnTo>
                    <a:pt x="3704081" y="9525"/>
                  </a:lnTo>
                  <a:close/>
                </a:path>
                <a:path w="3704590" h="7668259">
                  <a:moveTo>
                    <a:pt x="9525" y="7663243"/>
                  </a:moveTo>
                  <a:lnTo>
                    <a:pt x="4762" y="7658481"/>
                  </a:lnTo>
                  <a:lnTo>
                    <a:pt x="9525" y="7658481"/>
                  </a:lnTo>
                  <a:lnTo>
                    <a:pt x="9525" y="7663243"/>
                  </a:lnTo>
                  <a:close/>
                </a:path>
                <a:path w="3704590" h="7668259">
                  <a:moveTo>
                    <a:pt x="3694556" y="7663243"/>
                  </a:moveTo>
                  <a:lnTo>
                    <a:pt x="9525" y="7663243"/>
                  </a:lnTo>
                  <a:lnTo>
                    <a:pt x="9525" y="7658481"/>
                  </a:lnTo>
                  <a:lnTo>
                    <a:pt x="3694556" y="7658481"/>
                  </a:lnTo>
                  <a:lnTo>
                    <a:pt x="3694556" y="7663243"/>
                  </a:lnTo>
                  <a:close/>
                </a:path>
                <a:path w="3704590" h="7668259">
                  <a:moveTo>
                    <a:pt x="3704081" y="7663243"/>
                  </a:moveTo>
                  <a:lnTo>
                    <a:pt x="3694556" y="7663243"/>
                  </a:lnTo>
                  <a:lnTo>
                    <a:pt x="3699319" y="7658481"/>
                  </a:lnTo>
                  <a:lnTo>
                    <a:pt x="3704081" y="7658481"/>
                  </a:lnTo>
                  <a:lnTo>
                    <a:pt x="3704081" y="7663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93078" y="2273300"/>
              <a:ext cx="2065655" cy="1173480"/>
            </a:xfrm>
            <a:custGeom>
              <a:avLst/>
              <a:gdLst/>
              <a:ahLst/>
              <a:cxnLst/>
              <a:rect l="l" t="t" r="r" b="b"/>
              <a:pathLst>
                <a:path w="2065654" h="1173479">
                  <a:moveTo>
                    <a:pt x="450044" y="66002"/>
                  </a:moveTo>
                  <a:lnTo>
                    <a:pt x="353690" y="66002"/>
                  </a:lnTo>
                  <a:lnTo>
                    <a:pt x="307417" y="55765"/>
                  </a:lnTo>
                  <a:lnTo>
                    <a:pt x="284822" y="52069"/>
                  </a:lnTo>
                  <a:lnTo>
                    <a:pt x="285013" y="52069"/>
                  </a:lnTo>
                  <a:lnTo>
                    <a:pt x="261356" y="48223"/>
                  </a:lnTo>
                  <a:lnTo>
                    <a:pt x="261589" y="48223"/>
                  </a:lnTo>
                  <a:lnTo>
                    <a:pt x="238012" y="43139"/>
                  </a:lnTo>
                  <a:lnTo>
                    <a:pt x="214419" y="40610"/>
                  </a:lnTo>
                  <a:lnTo>
                    <a:pt x="214711" y="40610"/>
                  </a:lnTo>
                  <a:lnTo>
                    <a:pt x="190732" y="36769"/>
                  </a:lnTo>
                  <a:lnTo>
                    <a:pt x="167424" y="34289"/>
                  </a:lnTo>
                  <a:lnTo>
                    <a:pt x="167614" y="34289"/>
                  </a:lnTo>
                  <a:lnTo>
                    <a:pt x="143649" y="31750"/>
                  </a:lnTo>
                  <a:lnTo>
                    <a:pt x="143840" y="31750"/>
                  </a:lnTo>
                  <a:lnTo>
                    <a:pt x="119622" y="29189"/>
                  </a:lnTo>
                  <a:lnTo>
                    <a:pt x="95910" y="27939"/>
                  </a:lnTo>
                  <a:lnTo>
                    <a:pt x="96113" y="27939"/>
                  </a:lnTo>
                  <a:lnTo>
                    <a:pt x="71970" y="26669"/>
                  </a:lnTo>
                  <a:lnTo>
                    <a:pt x="72174" y="26669"/>
                  </a:lnTo>
                  <a:lnTo>
                    <a:pt x="47993" y="25400"/>
                  </a:lnTo>
                  <a:lnTo>
                    <a:pt x="0" y="25400"/>
                  </a:lnTo>
                  <a:lnTo>
                    <a:pt x="111" y="11430"/>
                  </a:lnTo>
                  <a:lnTo>
                    <a:pt x="203" y="0"/>
                  </a:lnTo>
                  <a:lnTo>
                    <a:pt x="48831" y="0"/>
                  </a:lnTo>
                  <a:lnTo>
                    <a:pt x="121856" y="3810"/>
                  </a:lnTo>
                  <a:lnTo>
                    <a:pt x="194322" y="11430"/>
                  </a:lnTo>
                  <a:lnTo>
                    <a:pt x="289534" y="26669"/>
                  </a:lnTo>
                  <a:lnTo>
                    <a:pt x="382447" y="46989"/>
                  </a:lnTo>
                  <a:lnTo>
                    <a:pt x="450044" y="66002"/>
                  </a:lnTo>
                  <a:close/>
                </a:path>
                <a:path w="2065654" h="1173479">
                  <a:moveTo>
                    <a:pt x="486821" y="77431"/>
                  </a:moveTo>
                  <a:lnTo>
                    <a:pt x="398737" y="77431"/>
                  </a:lnTo>
                  <a:lnTo>
                    <a:pt x="377221" y="72596"/>
                  </a:lnTo>
                  <a:lnTo>
                    <a:pt x="353002" y="65849"/>
                  </a:lnTo>
                  <a:lnTo>
                    <a:pt x="353690" y="66002"/>
                  </a:lnTo>
                  <a:lnTo>
                    <a:pt x="450046" y="66002"/>
                  </a:lnTo>
                  <a:lnTo>
                    <a:pt x="472165" y="72344"/>
                  </a:lnTo>
                  <a:lnTo>
                    <a:pt x="486821" y="77431"/>
                  </a:lnTo>
                  <a:close/>
                </a:path>
                <a:path w="2065654" h="1173479">
                  <a:moveTo>
                    <a:pt x="377221" y="72596"/>
                  </a:moveTo>
                  <a:lnTo>
                    <a:pt x="376096" y="72344"/>
                  </a:lnTo>
                  <a:lnTo>
                    <a:pt x="376313" y="72344"/>
                  </a:lnTo>
                  <a:lnTo>
                    <a:pt x="377221" y="72596"/>
                  </a:lnTo>
                  <a:close/>
                </a:path>
                <a:path w="2065654" h="1173479">
                  <a:moveTo>
                    <a:pt x="544198" y="96472"/>
                  </a:moveTo>
                  <a:lnTo>
                    <a:pt x="464757" y="96472"/>
                  </a:lnTo>
                  <a:lnTo>
                    <a:pt x="420954" y="83819"/>
                  </a:lnTo>
                  <a:lnTo>
                    <a:pt x="421132" y="83819"/>
                  </a:lnTo>
                  <a:lnTo>
                    <a:pt x="398048" y="77277"/>
                  </a:lnTo>
                  <a:lnTo>
                    <a:pt x="398737" y="77431"/>
                  </a:lnTo>
                  <a:lnTo>
                    <a:pt x="486821" y="77431"/>
                  </a:lnTo>
                  <a:lnTo>
                    <a:pt x="494233" y="80010"/>
                  </a:lnTo>
                  <a:lnTo>
                    <a:pt x="515886" y="86360"/>
                  </a:lnTo>
                  <a:lnTo>
                    <a:pt x="544198" y="96472"/>
                  </a:lnTo>
                  <a:close/>
                </a:path>
                <a:path w="2065654" h="1173479">
                  <a:moveTo>
                    <a:pt x="579146" y="110441"/>
                  </a:moveTo>
                  <a:lnTo>
                    <a:pt x="507620" y="110441"/>
                  </a:lnTo>
                  <a:lnTo>
                    <a:pt x="487425" y="104474"/>
                  </a:lnTo>
                  <a:lnTo>
                    <a:pt x="463913" y="96226"/>
                  </a:lnTo>
                  <a:lnTo>
                    <a:pt x="464757" y="96472"/>
                  </a:lnTo>
                  <a:lnTo>
                    <a:pt x="544198" y="96472"/>
                  </a:lnTo>
                  <a:lnTo>
                    <a:pt x="558418" y="101600"/>
                  </a:lnTo>
                  <a:lnTo>
                    <a:pt x="579146" y="110441"/>
                  </a:lnTo>
                  <a:close/>
                </a:path>
                <a:path w="2065654" h="1173479">
                  <a:moveTo>
                    <a:pt x="487425" y="104474"/>
                  </a:moveTo>
                  <a:lnTo>
                    <a:pt x="486107" y="104084"/>
                  </a:lnTo>
                  <a:lnTo>
                    <a:pt x="486315" y="104084"/>
                  </a:lnTo>
                  <a:lnTo>
                    <a:pt x="487425" y="104474"/>
                  </a:lnTo>
                  <a:close/>
                </a:path>
                <a:path w="2065654" h="1173479">
                  <a:moveTo>
                    <a:pt x="599668" y="118053"/>
                  </a:moveTo>
                  <a:lnTo>
                    <a:pt x="528670" y="118053"/>
                  </a:lnTo>
                  <a:lnTo>
                    <a:pt x="506786" y="110193"/>
                  </a:lnTo>
                  <a:lnTo>
                    <a:pt x="507620" y="110441"/>
                  </a:lnTo>
                  <a:lnTo>
                    <a:pt x="579129" y="110441"/>
                  </a:lnTo>
                  <a:lnTo>
                    <a:pt x="599668" y="118053"/>
                  </a:lnTo>
                  <a:close/>
                </a:path>
                <a:path w="2065654" h="1173479">
                  <a:moveTo>
                    <a:pt x="634168" y="133292"/>
                  </a:moveTo>
                  <a:lnTo>
                    <a:pt x="569921" y="133292"/>
                  </a:lnTo>
                  <a:lnTo>
                    <a:pt x="552902" y="127000"/>
                  </a:lnTo>
                  <a:lnTo>
                    <a:pt x="549435" y="125672"/>
                  </a:lnTo>
                  <a:lnTo>
                    <a:pt x="520588" y="115151"/>
                  </a:lnTo>
                  <a:lnTo>
                    <a:pt x="528670" y="118053"/>
                  </a:lnTo>
                  <a:lnTo>
                    <a:pt x="599692" y="118053"/>
                  </a:lnTo>
                  <a:lnTo>
                    <a:pt x="634168" y="133292"/>
                  </a:lnTo>
                  <a:close/>
                </a:path>
                <a:path w="2065654" h="1173479">
                  <a:moveTo>
                    <a:pt x="610146" y="151130"/>
                  </a:moveTo>
                  <a:lnTo>
                    <a:pt x="590241" y="142305"/>
                  </a:lnTo>
                  <a:lnTo>
                    <a:pt x="590121" y="142174"/>
                  </a:lnTo>
                  <a:lnTo>
                    <a:pt x="568938" y="132926"/>
                  </a:lnTo>
                  <a:lnTo>
                    <a:pt x="569921" y="133292"/>
                  </a:lnTo>
                  <a:lnTo>
                    <a:pt x="634168" y="133292"/>
                  </a:lnTo>
                  <a:lnTo>
                    <a:pt x="670589" y="149860"/>
                  </a:lnTo>
                  <a:lnTo>
                    <a:pt x="609968" y="149860"/>
                  </a:lnTo>
                  <a:lnTo>
                    <a:pt x="610146" y="151130"/>
                  </a:lnTo>
                  <a:close/>
                </a:path>
                <a:path w="2065654" h="1173479">
                  <a:moveTo>
                    <a:pt x="590241" y="142305"/>
                  </a:moveTo>
                  <a:lnTo>
                    <a:pt x="578862" y="137261"/>
                  </a:lnTo>
                  <a:lnTo>
                    <a:pt x="590121" y="142174"/>
                  </a:lnTo>
                  <a:lnTo>
                    <a:pt x="590241" y="142305"/>
                  </a:lnTo>
                  <a:close/>
                </a:path>
                <a:path w="2065654" h="1173479">
                  <a:moveTo>
                    <a:pt x="721323" y="176457"/>
                  </a:moveTo>
                  <a:lnTo>
                    <a:pt x="667660" y="176457"/>
                  </a:lnTo>
                  <a:lnTo>
                    <a:pt x="648900" y="167708"/>
                  </a:lnTo>
                  <a:lnTo>
                    <a:pt x="648784" y="167572"/>
                  </a:lnTo>
                  <a:lnTo>
                    <a:pt x="629673" y="158817"/>
                  </a:lnTo>
                  <a:lnTo>
                    <a:pt x="629556" y="158683"/>
                  </a:lnTo>
                  <a:lnTo>
                    <a:pt x="609968" y="149860"/>
                  </a:lnTo>
                  <a:lnTo>
                    <a:pt x="670589" y="149860"/>
                  </a:lnTo>
                  <a:lnTo>
                    <a:pt x="678840" y="153669"/>
                  </a:lnTo>
                  <a:lnTo>
                    <a:pt x="697750" y="163830"/>
                  </a:lnTo>
                  <a:lnTo>
                    <a:pt x="716280" y="173989"/>
                  </a:lnTo>
                  <a:lnTo>
                    <a:pt x="721323" y="176457"/>
                  </a:lnTo>
                  <a:close/>
                </a:path>
                <a:path w="2065654" h="1173479">
                  <a:moveTo>
                    <a:pt x="629673" y="158817"/>
                  </a:moveTo>
                  <a:lnTo>
                    <a:pt x="629417" y="158683"/>
                  </a:lnTo>
                  <a:lnTo>
                    <a:pt x="622813" y="155646"/>
                  </a:lnTo>
                  <a:lnTo>
                    <a:pt x="629556" y="158683"/>
                  </a:lnTo>
                  <a:lnTo>
                    <a:pt x="629673" y="158817"/>
                  </a:lnTo>
                  <a:close/>
                </a:path>
                <a:path w="2065654" h="1173479">
                  <a:moveTo>
                    <a:pt x="756439" y="195505"/>
                  </a:moveTo>
                  <a:lnTo>
                    <a:pt x="704340" y="195505"/>
                  </a:lnTo>
                  <a:lnTo>
                    <a:pt x="687938" y="187554"/>
                  </a:lnTo>
                  <a:lnTo>
                    <a:pt x="686198" y="186610"/>
                  </a:lnTo>
                  <a:lnTo>
                    <a:pt x="686027" y="186610"/>
                  </a:lnTo>
                  <a:lnTo>
                    <a:pt x="666473" y="175898"/>
                  </a:lnTo>
                  <a:lnTo>
                    <a:pt x="667660" y="176457"/>
                  </a:lnTo>
                  <a:lnTo>
                    <a:pt x="721323" y="176457"/>
                  </a:lnTo>
                  <a:lnTo>
                    <a:pt x="734453" y="182880"/>
                  </a:lnTo>
                  <a:lnTo>
                    <a:pt x="752220" y="193039"/>
                  </a:lnTo>
                  <a:lnTo>
                    <a:pt x="756439" y="195505"/>
                  </a:lnTo>
                  <a:close/>
                </a:path>
                <a:path w="2065654" h="1173479">
                  <a:moveTo>
                    <a:pt x="773300" y="205658"/>
                  </a:moveTo>
                  <a:lnTo>
                    <a:pt x="722130" y="205658"/>
                  </a:lnTo>
                  <a:lnTo>
                    <a:pt x="717781" y="203200"/>
                  </a:lnTo>
                  <a:lnTo>
                    <a:pt x="716489" y="202506"/>
                  </a:lnTo>
                  <a:lnTo>
                    <a:pt x="713578" y="200823"/>
                  </a:lnTo>
                  <a:lnTo>
                    <a:pt x="703169" y="194932"/>
                  </a:lnTo>
                  <a:lnTo>
                    <a:pt x="704340" y="195505"/>
                  </a:lnTo>
                  <a:lnTo>
                    <a:pt x="756439" y="195505"/>
                  </a:lnTo>
                  <a:lnTo>
                    <a:pt x="769607" y="203200"/>
                  </a:lnTo>
                  <a:lnTo>
                    <a:pt x="773300" y="205658"/>
                  </a:lnTo>
                  <a:close/>
                </a:path>
                <a:path w="2065654" h="1173479">
                  <a:moveTo>
                    <a:pt x="788702" y="215811"/>
                  </a:moveTo>
                  <a:lnTo>
                    <a:pt x="739508" y="215811"/>
                  </a:lnTo>
                  <a:lnTo>
                    <a:pt x="733625" y="212452"/>
                  </a:lnTo>
                  <a:lnTo>
                    <a:pt x="730588" y="210656"/>
                  </a:lnTo>
                  <a:lnTo>
                    <a:pt x="717749" y="203200"/>
                  </a:lnTo>
                  <a:lnTo>
                    <a:pt x="722130" y="205658"/>
                  </a:lnTo>
                  <a:lnTo>
                    <a:pt x="773300" y="205658"/>
                  </a:lnTo>
                  <a:lnTo>
                    <a:pt x="786777" y="214630"/>
                  </a:lnTo>
                  <a:lnTo>
                    <a:pt x="788702" y="215811"/>
                  </a:lnTo>
                  <a:close/>
                </a:path>
                <a:path w="2065654" h="1173479">
                  <a:moveTo>
                    <a:pt x="804990" y="225970"/>
                  </a:moveTo>
                  <a:lnTo>
                    <a:pt x="756490" y="225970"/>
                  </a:lnTo>
                  <a:lnTo>
                    <a:pt x="754492" y="224789"/>
                  </a:lnTo>
                  <a:lnTo>
                    <a:pt x="751088" y="222818"/>
                  </a:lnTo>
                  <a:lnTo>
                    <a:pt x="748309" y="221133"/>
                  </a:lnTo>
                  <a:lnTo>
                    <a:pt x="737361" y="214630"/>
                  </a:lnTo>
                  <a:lnTo>
                    <a:pt x="739508" y="215811"/>
                  </a:lnTo>
                  <a:lnTo>
                    <a:pt x="788702" y="215811"/>
                  </a:lnTo>
                  <a:lnTo>
                    <a:pt x="803325" y="224789"/>
                  </a:lnTo>
                  <a:lnTo>
                    <a:pt x="804990" y="225970"/>
                  </a:lnTo>
                  <a:close/>
                </a:path>
                <a:path w="2065654" h="1173479">
                  <a:moveTo>
                    <a:pt x="819307" y="236124"/>
                  </a:moveTo>
                  <a:lnTo>
                    <a:pt x="773043" y="236124"/>
                  </a:lnTo>
                  <a:lnTo>
                    <a:pt x="767446" y="232777"/>
                  </a:lnTo>
                  <a:lnTo>
                    <a:pt x="764565" y="230986"/>
                  </a:lnTo>
                  <a:lnTo>
                    <a:pt x="754394" y="224789"/>
                  </a:lnTo>
                  <a:lnTo>
                    <a:pt x="756490" y="225970"/>
                  </a:lnTo>
                  <a:lnTo>
                    <a:pt x="804990" y="225970"/>
                  </a:lnTo>
                  <a:lnTo>
                    <a:pt x="819307" y="236124"/>
                  </a:lnTo>
                  <a:close/>
                </a:path>
                <a:path w="2065654" h="1173479">
                  <a:moveTo>
                    <a:pt x="833239" y="246283"/>
                  </a:moveTo>
                  <a:lnTo>
                    <a:pt x="789174" y="246283"/>
                  </a:lnTo>
                  <a:lnTo>
                    <a:pt x="784065" y="243154"/>
                  </a:lnTo>
                  <a:lnTo>
                    <a:pt x="781391" y="241445"/>
                  </a:lnTo>
                  <a:lnTo>
                    <a:pt x="767521" y="232777"/>
                  </a:lnTo>
                  <a:lnTo>
                    <a:pt x="773043" y="236124"/>
                  </a:lnTo>
                  <a:lnTo>
                    <a:pt x="819310" y="236124"/>
                  </a:lnTo>
                  <a:lnTo>
                    <a:pt x="833239" y="246283"/>
                  </a:lnTo>
                  <a:close/>
                </a:path>
                <a:path w="2065654" h="1173479">
                  <a:moveTo>
                    <a:pt x="848082" y="256442"/>
                  </a:moveTo>
                  <a:lnTo>
                    <a:pt x="804861" y="256442"/>
                  </a:lnTo>
                  <a:lnTo>
                    <a:pt x="784140" y="243154"/>
                  </a:lnTo>
                  <a:lnTo>
                    <a:pt x="789174" y="246283"/>
                  </a:lnTo>
                  <a:lnTo>
                    <a:pt x="833239" y="246283"/>
                  </a:lnTo>
                  <a:lnTo>
                    <a:pt x="835113" y="247650"/>
                  </a:lnTo>
                  <a:lnTo>
                    <a:pt x="848082" y="256442"/>
                  </a:lnTo>
                  <a:close/>
                </a:path>
                <a:path w="2065654" h="1173479">
                  <a:moveTo>
                    <a:pt x="876037" y="278029"/>
                  </a:moveTo>
                  <a:lnTo>
                    <a:pt x="834877" y="278029"/>
                  </a:lnTo>
                  <a:lnTo>
                    <a:pt x="823184" y="270136"/>
                  </a:lnTo>
                  <a:lnTo>
                    <a:pt x="820115" y="267866"/>
                  </a:lnTo>
                  <a:lnTo>
                    <a:pt x="819915" y="267866"/>
                  </a:lnTo>
                  <a:lnTo>
                    <a:pt x="803444" y="255525"/>
                  </a:lnTo>
                  <a:lnTo>
                    <a:pt x="804861" y="256442"/>
                  </a:lnTo>
                  <a:lnTo>
                    <a:pt x="848082" y="256442"/>
                  </a:lnTo>
                  <a:lnTo>
                    <a:pt x="850099" y="257810"/>
                  </a:lnTo>
                  <a:lnTo>
                    <a:pt x="865060" y="269239"/>
                  </a:lnTo>
                  <a:lnTo>
                    <a:pt x="876037" y="278029"/>
                  </a:lnTo>
                  <a:close/>
                </a:path>
                <a:path w="2065654" h="1173479">
                  <a:moveTo>
                    <a:pt x="888851" y="289448"/>
                  </a:moveTo>
                  <a:lnTo>
                    <a:pt x="849184" y="289448"/>
                  </a:lnTo>
                  <a:lnTo>
                    <a:pt x="844680" y="285963"/>
                  </a:lnTo>
                  <a:lnTo>
                    <a:pt x="842449" y="284145"/>
                  </a:lnTo>
                  <a:lnTo>
                    <a:pt x="833491" y="277076"/>
                  </a:lnTo>
                  <a:lnTo>
                    <a:pt x="834877" y="278029"/>
                  </a:lnTo>
                  <a:lnTo>
                    <a:pt x="876037" y="278029"/>
                  </a:lnTo>
                  <a:lnTo>
                    <a:pt x="879335" y="280669"/>
                  </a:lnTo>
                  <a:lnTo>
                    <a:pt x="888851" y="289448"/>
                  </a:lnTo>
                  <a:close/>
                </a:path>
                <a:path w="2065654" h="1173479">
                  <a:moveTo>
                    <a:pt x="901812" y="300871"/>
                  </a:moveTo>
                  <a:lnTo>
                    <a:pt x="862985" y="300871"/>
                  </a:lnTo>
                  <a:lnTo>
                    <a:pt x="858392" y="297194"/>
                  </a:lnTo>
                  <a:lnTo>
                    <a:pt x="856293" y="295421"/>
                  </a:lnTo>
                  <a:lnTo>
                    <a:pt x="844757" y="285963"/>
                  </a:lnTo>
                  <a:lnTo>
                    <a:pt x="849184" y="289448"/>
                  </a:lnTo>
                  <a:lnTo>
                    <a:pt x="888851" y="289448"/>
                  </a:lnTo>
                  <a:lnTo>
                    <a:pt x="893102" y="293369"/>
                  </a:lnTo>
                  <a:lnTo>
                    <a:pt x="901812" y="300871"/>
                  </a:lnTo>
                  <a:close/>
                </a:path>
                <a:path w="2065654" h="1173479">
                  <a:moveTo>
                    <a:pt x="914748" y="312307"/>
                  </a:moveTo>
                  <a:lnTo>
                    <a:pt x="876293" y="312307"/>
                  </a:lnTo>
                  <a:lnTo>
                    <a:pt x="872238" y="308946"/>
                  </a:lnTo>
                  <a:lnTo>
                    <a:pt x="870334" y="307276"/>
                  </a:lnTo>
                  <a:lnTo>
                    <a:pt x="858469" y="297194"/>
                  </a:lnTo>
                  <a:lnTo>
                    <a:pt x="862985" y="300871"/>
                  </a:lnTo>
                  <a:lnTo>
                    <a:pt x="901812" y="300871"/>
                  </a:lnTo>
                  <a:lnTo>
                    <a:pt x="906373" y="304800"/>
                  </a:lnTo>
                  <a:lnTo>
                    <a:pt x="914748" y="312307"/>
                  </a:lnTo>
                  <a:close/>
                </a:path>
                <a:path w="2065654" h="1173479">
                  <a:moveTo>
                    <a:pt x="926339" y="323730"/>
                  </a:moveTo>
                  <a:lnTo>
                    <a:pt x="889092" y="323730"/>
                  </a:lnTo>
                  <a:lnTo>
                    <a:pt x="885108" y="320303"/>
                  </a:lnTo>
                  <a:lnTo>
                    <a:pt x="883333" y="318679"/>
                  </a:lnTo>
                  <a:lnTo>
                    <a:pt x="872313" y="308946"/>
                  </a:lnTo>
                  <a:lnTo>
                    <a:pt x="876293" y="312307"/>
                  </a:lnTo>
                  <a:lnTo>
                    <a:pt x="914748" y="312307"/>
                  </a:lnTo>
                  <a:lnTo>
                    <a:pt x="919124" y="316230"/>
                  </a:lnTo>
                  <a:lnTo>
                    <a:pt x="926339" y="323730"/>
                  </a:lnTo>
                  <a:close/>
                </a:path>
                <a:path w="2065654" h="1173479">
                  <a:moveTo>
                    <a:pt x="937073" y="335159"/>
                  </a:moveTo>
                  <a:lnTo>
                    <a:pt x="901352" y="335159"/>
                  </a:lnTo>
                  <a:lnTo>
                    <a:pt x="897526" y="331733"/>
                  </a:lnTo>
                  <a:lnTo>
                    <a:pt x="895692" y="329983"/>
                  </a:lnTo>
                  <a:lnTo>
                    <a:pt x="885185" y="320303"/>
                  </a:lnTo>
                  <a:lnTo>
                    <a:pt x="889092" y="323730"/>
                  </a:lnTo>
                  <a:lnTo>
                    <a:pt x="926339" y="323730"/>
                  </a:lnTo>
                  <a:lnTo>
                    <a:pt x="931341" y="328930"/>
                  </a:lnTo>
                  <a:lnTo>
                    <a:pt x="937073" y="335159"/>
                  </a:lnTo>
                  <a:close/>
                </a:path>
                <a:path w="2065654" h="1173479">
                  <a:moveTo>
                    <a:pt x="947742" y="346583"/>
                  </a:moveTo>
                  <a:lnTo>
                    <a:pt x="913085" y="346583"/>
                  </a:lnTo>
                  <a:lnTo>
                    <a:pt x="907515" y="341267"/>
                  </a:lnTo>
                  <a:lnTo>
                    <a:pt x="897607" y="331733"/>
                  </a:lnTo>
                  <a:lnTo>
                    <a:pt x="901352" y="335159"/>
                  </a:lnTo>
                  <a:lnTo>
                    <a:pt x="937073" y="335159"/>
                  </a:lnTo>
                  <a:lnTo>
                    <a:pt x="943025" y="341630"/>
                  </a:lnTo>
                  <a:lnTo>
                    <a:pt x="947742" y="346583"/>
                  </a:lnTo>
                  <a:close/>
                </a:path>
                <a:path w="2065654" h="1173479">
                  <a:moveTo>
                    <a:pt x="958129" y="358013"/>
                  </a:moveTo>
                  <a:lnTo>
                    <a:pt x="924280" y="358013"/>
                  </a:lnTo>
                  <a:lnTo>
                    <a:pt x="907879" y="341630"/>
                  </a:lnTo>
                  <a:lnTo>
                    <a:pt x="913085" y="346583"/>
                  </a:lnTo>
                  <a:lnTo>
                    <a:pt x="947742" y="346583"/>
                  </a:lnTo>
                  <a:lnTo>
                    <a:pt x="953909" y="353060"/>
                  </a:lnTo>
                  <a:lnTo>
                    <a:pt x="958129" y="358013"/>
                  </a:lnTo>
                  <a:close/>
                </a:path>
                <a:path w="2065654" h="1173479">
                  <a:moveTo>
                    <a:pt x="963421" y="406400"/>
                  </a:moveTo>
                  <a:lnTo>
                    <a:pt x="954290" y="393700"/>
                  </a:lnTo>
                  <a:lnTo>
                    <a:pt x="954544" y="393700"/>
                  </a:lnTo>
                  <a:lnTo>
                    <a:pt x="944816" y="382269"/>
                  </a:lnTo>
                  <a:lnTo>
                    <a:pt x="945070" y="382269"/>
                  </a:lnTo>
                  <a:lnTo>
                    <a:pt x="934770" y="369569"/>
                  </a:lnTo>
                  <a:lnTo>
                    <a:pt x="935024" y="369569"/>
                  </a:lnTo>
                  <a:lnTo>
                    <a:pt x="919321" y="353060"/>
                  </a:lnTo>
                  <a:lnTo>
                    <a:pt x="924280" y="358013"/>
                  </a:lnTo>
                  <a:lnTo>
                    <a:pt x="958129" y="358013"/>
                  </a:lnTo>
                  <a:lnTo>
                    <a:pt x="983856" y="391160"/>
                  </a:lnTo>
                  <a:lnTo>
                    <a:pt x="993729" y="405130"/>
                  </a:lnTo>
                  <a:lnTo>
                    <a:pt x="963167" y="405130"/>
                  </a:lnTo>
                  <a:lnTo>
                    <a:pt x="963421" y="406400"/>
                  </a:lnTo>
                  <a:close/>
                </a:path>
                <a:path w="2065654" h="1173479">
                  <a:moveTo>
                    <a:pt x="979360" y="430530"/>
                  </a:moveTo>
                  <a:lnTo>
                    <a:pt x="971435" y="417830"/>
                  </a:lnTo>
                  <a:lnTo>
                    <a:pt x="971702" y="417830"/>
                  </a:lnTo>
                  <a:lnTo>
                    <a:pt x="963167" y="405130"/>
                  </a:lnTo>
                  <a:lnTo>
                    <a:pt x="993729" y="405130"/>
                  </a:lnTo>
                  <a:lnTo>
                    <a:pt x="1001090" y="416560"/>
                  </a:lnTo>
                  <a:lnTo>
                    <a:pt x="1007948" y="429260"/>
                  </a:lnTo>
                  <a:lnTo>
                    <a:pt x="979106" y="429260"/>
                  </a:lnTo>
                  <a:lnTo>
                    <a:pt x="979360" y="430530"/>
                  </a:lnTo>
                  <a:close/>
                </a:path>
                <a:path w="2065654" h="1173479">
                  <a:moveTo>
                    <a:pt x="998562" y="467360"/>
                  </a:moveTo>
                  <a:lnTo>
                    <a:pt x="992555" y="454660"/>
                  </a:lnTo>
                  <a:lnTo>
                    <a:pt x="992797" y="454660"/>
                  </a:lnTo>
                  <a:lnTo>
                    <a:pt x="986142" y="441960"/>
                  </a:lnTo>
                  <a:lnTo>
                    <a:pt x="986396" y="441960"/>
                  </a:lnTo>
                  <a:lnTo>
                    <a:pt x="979106" y="429260"/>
                  </a:lnTo>
                  <a:lnTo>
                    <a:pt x="1007948" y="429260"/>
                  </a:lnTo>
                  <a:lnTo>
                    <a:pt x="1025810" y="466089"/>
                  </a:lnTo>
                  <a:lnTo>
                    <a:pt x="998385" y="466089"/>
                  </a:lnTo>
                  <a:lnTo>
                    <a:pt x="998562" y="467360"/>
                  </a:lnTo>
                  <a:close/>
                </a:path>
                <a:path w="2065654" h="1173479">
                  <a:moveTo>
                    <a:pt x="1010056" y="497839"/>
                  </a:moveTo>
                  <a:lnTo>
                    <a:pt x="998385" y="466089"/>
                  </a:lnTo>
                  <a:lnTo>
                    <a:pt x="1025810" y="466089"/>
                  </a:lnTo>
                  <a:lnTo>
                    <a:pt x="1027163" y="469900"/>
                  </a:lnTo>
                  <a:lnTo>
                    <a:pt x="1029690" y="476250"/>
                  </a:lnTo>
                  <a:lnTo>
                    <a:pt x="1032040" y="482600"/>
                  </a:lnTo>
                  <a:lnTo>
                    <a:pt x="1034211" y="488950"/>
                  </a:lnTo>
                  <a:lnTo>
                    <a:pt x="1034313" y="490219"/>
                  </a:lnTo>
                  <a:lnTo>
                    <a:pt x="1036218" y="496569"/>
                  </a:lnTo>
                  <a:lnTo>
                    <a:pt x="1009954" y="496569"/>
                  </a:lnTo>
                  <a:lnTo>
                    <a:pt x="1010056" y="497839"/>
                  </a:lnTo>
                  <a:close/>
                </a:path>
                <a:path w="2065654" h="1173479">
                  <a:moveTo>
                    <a:pt x="1995046" y="1127911"/>
                  </a:moveTo>
                  <a:lnTo>
                    <a:pt x="1943519" y="1125220"/>
                  </a:lnTo>
                  <a:lnTo>
                    <a:pt x="1871141" y="1117600"/>
                  </a:lnTo>
                  <a:lnTo>
                    <a:pt x="1775317" y="1102243"/>
                  </a:lnTo>
                  <a:lnTo>
                    <a:pt x="1775504" y="1102243"/>
                  </a:lnTo>
                  <a:lnTo>
                    <a:pt x="1683245" y="1082039"/>
                  </a:lnTo>
                  <a:lnTo>
                    <a:pt x="1593351" y="1056599"/>
                  </a:lnTo>
                  <a:lnTo>
                    <a:pt x="1571599" y="1049020"/>
                  </a:lnTo>
                  <a:lnTo>
                    <a:pt x="1549958" y="1042670"/>
                  </a:lnTo>
                  <a:lnTo>
                    <a:pt x="1507489" y="1027429"/>
                  </a:lnTo>
                  <a:lnTo>
                    <a:pt x="1486498" y="1018479"/>
                  </a:lnTo>
                  <a:lnTo>
                    <a:pt x="1466008" y="1010862"/>
                  </a:lnTo>
                  <a:lnTo>
                    <a:pt x="1426019" y="993139"/>
                  </a:lnTo>
                  <a:lnTo>
                    <a:pt x="1387208" y="975360"/>
                  </a:lnTo>
                  <a:lnTo>
                    <a:pt x="1368336" y="965200"/>
                  </a:lnTo>
                  <a:lnTo>
                    <a:pt x="1349819" y="955039"/>
                  </a:lnTo>
                  <a:lnTo>
                    <a:pt x="1331671" y="946150"/>
                  </a:lnTo>
                  <a:lnTo>
                    <a:pt x="1313916" y="935989"/>
                  </a:lnTo>
                  <a:lnTo>
                    <a:pt x="1296555" y="925830"/>
                  </a:lnTo>
                  <a:lnTo>
                    <a:pt x="1279613" y="914400"/>
                  </a:lnTo>
                  <a:lnTo>
                    <a:pt x="1262875" y="904239"/>
                  </a:lnTo>
                  <a:lnTo>
                    <a:pt x="1246659" y="892718"/>
                  </a:lnTo>
                  <a:lnTo>
                    <a:pt x="1231138" y="881380"/>
                  </a:lnTo>
                  <a:lnTo>
                    <a:pt x="1215936" y="871219"/>
                  </a:lnTo>
                  <a:lnTo>
                    <a:pt x="1201216" y="859789"/>
                  </a:lnTo>
                  <a:lnTo>
                    <a:pt x="1186967" y="848360"/>
                  </a:lnTo>
                  <a:lnTo>
                    <a:pt x="1173213" y="835660"/>
                  </a:lnTo>
                  <a:lnTo>
                    <a:pt x="1159954" y="824230"/>
                  </a:lnTo>
                  <a:lnTo>
                    <a:pt x="1147229" y="812800"/>
                  </a:lnTo>
                  <a:lnTo>
                    <a:pt x="1135011" y="800100"/>
                  </a:lnTo>
                  <a:lnTo>
                    <a:pt x="1123340" y="787400"/>
                  </a:lnTo>
                  <a:lnTo>
                    <a:pt x="1112227" y="775969"/>
                  </a:lnTo>
                  <a:lnTo>
                    <a:pt x="1082306" y="737869"/>
                  </a:lnTo>
                  <a:lnTo>
                    <a:pt x="1050937" y="685800"/>
                  </a:lnTo>
                  <a:lnTo>
                    <a:pt x="1039317" y="659130"/>
                  </a:lnTo>
                  <a:lnTo>
                    <a:pt x="1036789" y="652780"/>
                  </a:lnTo>
                  <a:lnTo>
                    <a:pt x="1034440" y="646430"/>
                  </a:lnTo>
                  <a:lnTo>
                    <a:pt x="1032268" y="640080"/>
                  </a:lnTo>
                  <a:lnTo>
                    <a:pt x="1030274" y="632460"/>
                  </a:lnTo>
                  <a:lnTo>
                    <a:pt x="1028458" y="626110"/>
                  </a:lnTo>
                  <a:lnTo>
                    <a:pt x="1026820" y="619760"/>
                  </a:lnTo>
                  <a:lnTo>
                    <a:pt x="1025372" y="612139"/>
                  </a:lnTo>
                  <a:lnTo>
                    <a:pt x="1024115" y="605789"/>
                  </a:lnTo>
                  <a:lnTo>
                    <a:pt x="1020531" y="563880"/>
                  </a:lnTo>
                  <a:lnTo>
                    <a:pt x="1020417" y="557530"/>
                  </a:lnTo>
                  <a:lnTo>
                    <a:pt x="1018374" y="534669"/>
                  </a:lnTo>
                  <a:lnTo>
                    <a:pt x="1017358" y="527050"/>
                  </a:lnTo>
                  <a:lnTo>
                    <a:pt x="1017183" y="527050"/>
                  </a:lnTo>
                  <a:lnTo>
                    <a:pt x="1016279" y="521969"/>
                  </a:lnTo>
                  <a:lnTo>
                    <a:pt x="1014984" y="515619"/>
                  </a:lnTo>
                  <a:lnTo>
                    <a:pt x="1013510" y="509269"/>
                  </a:lnTo>
                  <a:lnTo>
                    <a:pt x="1011859" y="502919"/>
                  </a:lnTo>
                  <a:lnTo>
                    <a:pt x="1009954" y="496569"/>
                  </a:lnTo>
                  <a:lnTo>
                    <a:pt x="1036218" y="496569"/>
                  </a:lnTo>
                  <a:lnTo>
                    <a:pt x="1038034" y="502919"/>
                  </a:lnTo>
                  <a:lnTo>
                    <a:pt x="1039672" y="509269"/>
                  </a:lnTo>
                  <a:lnTo>
                    <a:pt x="1041120" y="516889"/>
                  </a:lnTo>
                  <a:lnTo>
                    <a:pt x="1042390" y="523239"/>
                  </a:lnTo>
                  <a:lnTo>
                    <a:pt x="1043030" y="527050"/>
                  </a:lnTo>
                  <a:lnTo>
                    <a:pt x="1017358" y="527050"/>
                  </a:lnTo>
                  <a:lnTo>
                    <a:pt x="1017526" y="528304"/>
                  </a:lnTo>
                  <a:lnTo>
                    <a:pt x="1043241" y="528304"/>
                  </a:lnTo>
                  <a:lnTo>
                    <a:pt x="1043457" y="529589"/>
                  </a:lnTo>
                  <a:lnTo>
                    <a:pt x="1045964" y="565150"/>
                  </a:lnTo>
                  <a:lnTo>
                    <a:pt x="1046086" y="571500"/>
                  </a:lnTo>
                  <a:lnTo>
                    <a:pt x="1048661" y="598340"/>
                  </a:lnTo>
                  <a:lnTo>
                    <a:pt x="1049146" y="601980"/>
                  </a:lnTo>
                  <a:lnTo>
                    <a:pt x="1049309" y="601980"/>
                  </a:lnTo>
                  <a:lnTo>
                    <a:pt x="1050213" y="607060"/>
                  </a:lnTo>
                  <a:lnTo>
                    <a:pt x="1051521" y="613410"/>
                  </a:lnTo>
                  <a:lnTo>
                    <a:pt x="1052995" y="619760"/>
                  </a:lnTo>
                  <a:lnTo>
                    <a:pt x="1054633" y="626110"/>
                  </a:lnTo>
                  <a:lnTo>
                    <a:pt x="1056538" y="632460"/>
                  </a:lnTo>
                  <a:lnTo>
                    <a:pt x="1056833" y="632460"/>
                  </a:lnTo>
                  <a:lnTo>
                    <a:pt x="1058417" y="637539"/>
                  </a:lnTo>
                  <a:lnTo>
                    <a:pt x="1060564" y="643889"/>
                  </a:lnTo>
                  <a:lnTo>
                    <a:pt x="1062863" y="650239"/>
                  </a:lnTo>
                  <a:lnTo>
                    <a:pt x="1065339" y="656589"/>
                  </a:lnTo>
                  <a:lnTo>
                    <a:pt x="1068095" y="662939"/>
                  </a:lnTo>
                  <a:lnTo>
                    <a:pt x="1068517" y="662939"/>
                  </a:lnTo>
                  <a:lnTo>
                    <a:pt x="1073912" y="674369"/>
                  </a:lnTo>
                  <a:lnTo>
                    <a:pt x="1073670" y="674369"/>
                  </a:lnTo>
                  <a:lnTo>
                    <a:pt x="1080312" y="687069"/>
                  </a:lnTo>
                  <a:lnTo>
                    <a:pt x="1080071" y="687069"/>
                  </a:lnTo>
                  <a:lnTo>
                    <a:pt x="1087348" y="699769"/>
                  </a:lnTo>
                  <a:lnTo>
                    <a:pt x="1087885" y="699769"/>
                  </a:lnTo>
                  <a:lnTo>
                    <a:pt x="1095006" y="711200"/>
                  </a:lnTo>
                  <a:lnTo>
                    <a:pt x="1094739" y="711200"/>
                  </a:lnTo>
                  <a:lnTo>
                    <a:pt x="1103274" y="723900"/>
                  </a:lnTo>
                  <a:lnTo>
                    <a:pt x="1103920" y="723900"/>
                  </a:lnTo>
                  <a:lnTo>
                    <a:pt x="1112139" y="735330"/>
                  </a:lnTo>
                  <a:lnTo>
                    <a:pt x="1111872" y="735330"/>
                  </a:lnTo>
                  <a:lnTo>
                    <a:pt x="1121587" y="746760"/>
                  </a:lnTo>
                  <a:lnTo>
                    <a:pt x="1121333" y="746760"/>
                  </a:lnTo>
                  <a:lnTo>
                    <a:pt x="1131633" y="759460"/>
                  </a:lnTo>
                  <a:lnTo>
                    <a:pt x="1131379" y="759460"/>
                  </a:lnTo>
                  <a:lnTo>
                    <a:pt x="1142238" y="770889"/>
                  </a:lnTo>
                  <a:lnTo>
                    <a:pt x="1141984" y="770889"/>
                  </a:lnTo>
                  <a:lnTo>
                    <a:pt x="1153401" y="782319"/>
                  </a:lnTo>
                  <a:lnTo>
                    <a:pt x="1153147" y="782319"/>
                  </a:lnTo>
                  <a:lnTo>
                    <a:pt x="1164984" y="793629"/>
                  </a:lnTo>
                  <a:lnTo>
                    <a:pt x="1164737" y="793629"/>
                  </a:lnTo>
                  <a:lnTo>
                    <a:pt x="1177175" y="805059"/>
                  </a:lnTo>
                  <a:lnTo>
                    <a:pt x="1176975" y="805059"/>
                  </a:lnTo>
                  <a:lnTo>
                    <a:pt x="1189944" y="816490"/>
                  </a:lnTo>
                  <a:lnTo>
                    <a:pt x="1189746" y="816490"/>
                  </a:lnTo>
                  <a:lnTo>
                    <a:pt x="1203233" y="827927"/>
                  </a:lnTo>
                  <a:lnTo>
                    <a:pt x="1203047" y="827927"/>
                  </a:lnTo>
                  <a:lnTo>
                    <a:pt x="1217011" y="839358"/>
                  </a:lnTo>
                  <a:lnTo>
                    <a:pt x="1216822" y="839358"/>
                  </a:lnTo>
                  <a:lnTo>
                    <a:pt x="1231318" y="850795"/>
                  </a:lnTo>
                  <a:lnTo>
                    <a:pt x="1231097" y="850795"/>
                  </a:lnTo>
                  <a:lnTo>
                    <a:pt x="1243064" y="858887"/>
                  </a:lnTo>
                  <a:lnTo>
                    <a:pt x="1245861" y="860959"/>
                  </a:lnTo>
                  <a:lnTo>
                    <a:pt x="1246065" y="860959"/>
                  </a:lnTo>
                  <a:lnTo>
                    <a:pt x="1261289" y="872386"/>
                  </a:lnTo>
                  <a:lnTo>
                    <a:pt x="1261050" y="872386"/>
                  </a:lnTo>
                  <a:lnTo>
                    <a:pt x="1276890" y="882552"/>
                  </a:lnTo>
                  <a:lnTo>
                    <a:pt x="1276726" y="882552"/>
                  </a:lnTo>
                  <a:lnTo>
                    <a:pt x="1293014" y="892718"/>
                  </a:lnTo>
                  <a:lnTo>
                    <a:pt x="1292849" y="892718"/>
                  </a:lnTo>
                  <a:lnTo>
                    <a:pt x="1309549" y="902879"/>
                  </a:lnTo>
                  <a:lnTo>
                    <a:pt x="1309382" y="902879"/>
                  </a:lnTo>
                  <a:lnTo>
                    <a:pt x="1326501" y="913040"/>
                  </a:lnTo>
                  <a:lnTo>
                    <a:pt x="1326335" y="913040"/>
                  </a:lnTo>
                  <a:lnTo>
                    <a:pt x="1343860" y="923201"/>
                  </a:lnTo>
                  <a:lnTo>
                    <a:pt x="1343694" y="923201"/>
                  </a:lnTo>
                  <a:lnTo>
                    <a:pt x="1361643" y="933362"/>
                  </a:lnTo>
                  <a:lnTo>
                    <a:pt x="1361425" y="933362"/>
                  </a:lnTo>
                  <a:lnTo>
                    <a:pt x="1377951" y="941367"/>
                  </a:lnTo>
                  <a:lnTo>
                    <a:pt x="1379603" y="942265"/>
                  </a:lnTo>
                  <a:lnTo>
                    <a:pt x="1379776" y="942265"/>
                  </a:lnTo>
                  <a:lnTo>
                    <a:pt x="1398289" y="952420"/>
                  </a:lnTo>
                  <a:lnTo>
                    <a:pt x="1398073" y="952420"/>
                  </a:lnTo>
                  <a:lnTo>
                    <a:pt x="1417085" y="961316"/>
                  </a:lnTo>
                  <a:lnTo>
                    <a:pt x="1416944" y="961316"/>
                  </a:lnTo>
                  <a:lnTo>
                    <a:pt x="1423752" y="964437"/>
                  </a:lnTo>
                  <a:lnTo>
                    <a:pt x="1425459" y="965200"/>
                  </a:lnTo>
                  <a:lnTo>
                    <a:pt x="1436301" y="970207"/>
                  </a:lnTo>
                  <a:lnTo>
                    <a:pt x="1436146" y="970207"/>
                  </a:lnTo>
                  <a:lnTo>
                    <a:pt x="1456029" y="979170"/>
                  </a:lnTo>
                  <a:lnTo>
                    <a:pt x="1458702" y="979170"/>
                  </a:lnTo>
                  <a:lnTo>
                    <a:pt x="1475731" y="986724"/>
                  </a:lnTo>
                  <a:lnTo>
                    <a:pt x="1475851" y="986855"/>
                  </a:lnTo>
                  <a:lnTo>
                    <a:pt x="1495878" y="995614"/>
                  </a:lnTo>
                  <a:lnTo>
                    <a:pt x="1495680" y="995614"/>
                  </a:lnTo>
                  <a:lnTo>
                    <a:pt x="1516285" y="1003242"/>
                  </a:lnTo>
                  <a:lnTo>
                    <a:pt x="1516157" y="1003242"/>
                  </a:lnTo>
                  <a:lnTo>
                    <a:pt x="1537054" y="1010862"/>
                  </a:lnTo>
                  <a:lnTo>
                    <a:pt x="1536909" y="1010862"/>
                  </a:lnTo>
                  <a:lnTo>
                    <a:pt x="1558089" y="1018479"/>
                  </a:lnTo>
                  <a:lnTo>
                    <a:pt x="1557869" y="1018479"/>
                  </a:lnTo>
                  <a:lnTo>
                    <a:pt x="1578338" y="1024531"/>
                  </a:lnTo>
                  <a:lnTo>
                    <a:pt x="1600899" y="1032454"/>
                  </a:lnTo>
                  <a:lnTo>
                    <a:pt x="1600693" y="1032454"/>
                  </a:lnTo>
                  <a:lnTo>
                    <a:pt x="1644802" y="1045210"/>
                  </a:lnTo>
                  <a:lnTo>
                    <a:pt x="1644624" y="1045210"/>
                  </a:lnTo>
                  <a:lnTo>
                    <a:pt x="1666837" y="1051513"/>
                  </a:lnTo>
                  <a:lnTo>
                    <a:pt x="1666616" y="1051513"/>
                  </a:lnTo>
                  <a:lnTo>
                    <a:pt x="1688377" y="1056406"/>
                  </a:lnTo>
                  <a:lnTo>
                    <a:pt x="1711816" y="1062943"/>
                  </a:lnTo>
                  <a:lnTo>
                    <a:pt x="1711599" y="1062943"/>
                  </a:lnTo>
                  <a:lnTo>
                    <a:pt x="1757498" y="1073110"/>
                  </a:lnTo>
                  <a:lnTo>
                    <a:pt x="1757245" y="1073110"/>
                  </a:lnTo>
                  <a:lnTo>
                    <a:pt x="1780755" y="1076960"/>
                  </a:lnTo>
                  <a:lnTo>
                    <a:pt x="1780565" y="1076960"/>
                  </a:lnTo>
                  <a:lnTo>
                    <a:pt x="1803248" y="1080652"/>
                  </a:lnTo>
                  <a:lnTo>
                    <a:pt x="1827143" y="1085810"/>
                  </a:lnTo>
                  <a:lnTo>
                    <a:pt x="1826770" y="1085810"/>
                  </a:lnTo>
                  <a:lnTo>
                    <a:pt x="1850187" y="1088324"/>
                  </a:lnTo>
                  <a:lnTo>
                    <a:pt x="1874167" y="1092170"/>
                  </a:lnTo>
                  <a:lnTo>
                    <a:pt x="1873884" y="1092170"/>
                  </a:lnTo>
                  <a:lnTo>
                    <a:pt x="1898014" y="1094739"/>
                  </a:lnTo>
                  <a:lnTo>
                    <a:pt x="1897824" y="1094739"/>
                  </a:lnTo>
                  <a:lnTo>
                    <a:pt x="1921751" y="1097279"/>
                  </a:lnTo>
                  <a:lnTo>
                    <a:pt x="1921560" y="1097279"/>
                  </a:lnTo>
                  <a:lnTo>
                    <a:pt x="1945375" y="1099800"/>
                  </a:lnTo>
                  <a:lnTo>
                    <a:pt x="1944995" y="1099800"/>
                  </a:lnTo>
                  <a:lnTo>
                    <a:pt x="1969439" y="1101089"/>
                  </a:lnTo>
                  <a:lnTo>
                    <a:pt x="1969236" y="1101089"/>
                  </a:lnTo>
                  <a:lnTo>
                    <a:pt x="1991120" y="1102243"/>
                  </a:lnTo>
                  <a:lnTo>
                    <a:pt x="2015013" y="1116655"/>
                  </a:lnTo>
                  <a:lnTo>
                    <a:pt x="1995046" y="1127911"/>
                  </a:lnTo>
                  <a:close/>
                </a:path>
                <a:path w="2065654" h="1173479">
                  <a:moveTo>
                    <a:pt x="1049309" y="601980"/>
                  </a:moveTo>
                  <a:lnTo>
                    <a:pt x="1049146" y="601980"/>
                  </a:lnTo>
                  <a:lnTo>
                    <a:pt x="1048979" y="600723"/>
                  </a:lnTo>
                  <a:lnTo>
                    <a:pt x="1049309" y="601980"/>
                  </a:lnTo>
                  <a:close/>
                </a:path>
                <a:path w="2065654" h="1173479">
                  <a:moveTo>
                    <a:pt x="1056833" y="632460"/>
                  </a:moveTo>
                  <a:lnTo>
                    <a:pt x="1056538" y="632460"/>
                  </a:lnTo>
                  <a:lnTo>
                    <a:pt x="1056436" y="631189"/>
                  </a:lnTo>
                  <a:lnTo>
                    <a:pt x="1056833" y="632460"/>
                  </a:lnTo>
                  <a:close/>
                </a:path>
                <a:path w="2065654" h="1173479">
                  <a:moveTo>
                    <a:pt x="1068517" y="662939"/>
                  </a:moveTo>
                  <a:lnTo>
                    <a:pt x="1068095" y="662939"/>
                  </a:lnTo>
                  <a:lnTo>
                    <a:pt x="1067917" y="661669"/>
                  </a:lnTo>
                  <a:lnTo>
                    <a:pt x="1068517" y="662939"/>
                  </a:lnTo>
                  <a:close/>
                </a:path>
                <a:path w="2065654" h="1173479">
                  <a:moveTo>
                    <a:pt x="1087885" y="699769"/>
                  </a:moveTo>
                  <a:lnTo>
                    <a:pt x="1087348" y="699769"/>
                  </a:lnTo>
                  <a:lnTo>
                    <a:pt x="1087094" y="698500"/>
                  </a:lnTo>
                  <a:lnTo>
                    <a:pt x="1087885" y="699769"/>
                  </a:lnTo>
                  <a:close/>
                </a:path>
                <a:path w="2065654" h="1173479">
                  <a:moveTo>
                    <a:pt x="1103920" y="723900"/>
                  </a:moveTo>
                  <a:lnTo>
                    <a:pt x="1103274" y="723900"/>
                  </a:lnTo>
                  <a:lnTo>
                    <a:pt x="1103007" y="722630"/>
                  </a:lnTo>
                  <a:lnTo>
                    <a:pt x="1103920" y="723900"/>
                  </a:lnTo>
                  <a:close/>
                </a:path>
                <a:path w="2065654" h="1173479">
                  <a:moveTo>
                    <a:pt x="1158475" y="787400"/>
                  </a:moveTo>
                  <a:lnTo>
                    <a:pt x="1153147" y="782319"/>
                  </a:lnTo>
                  <a:lnTo>
                    <a:pt x="1153401" y="782319"/>
                  </a:lnTo>
                  <a:lnTo>
                    <a:pt x="1158475" y="787400"/>
                  </a:lnTo>
                  <a:close/>
                </a:path>
                <a:path w="2065654" h="1173479">
                  <a:moveTo>
                    <a:pt x="1170654" y="799046"/>
                  </a:moveTo>
                  <a:lnTo>
                    <a:pt x="1164737" y="793629"/>
                  </a:lnTo>
                  <a:lnTo>
                    <a:pt x="1164984" y="793629"/>
                  </a:lnTo>
                  <a:lnTo>
                    <a:pt x="1170654" y="799046"/>
                  </a:lnTo>
                  <a:close/>
                </a:path>
                <a:path w="2065654" h="1173479">
                  <a:moveTo>
                    <a:pt x="1181151" y="808726"/>
                  </a:moveTo>
                  <a:lnTo>
                    <a:pt x="1176975" y="805059"/>
                  </a:lnTo>
                  <a:lnTo>
                    <a:pt x="1177175" y="805059"/>
                  </a:lnTo>
                  <a:lnTo>
                    <a:pt x="1181151" y="808726"/>
                  </a:lnTo>
                  <a:close/>
                </a:path>
                <a:path w="2065654" h="1173479">
                  <a:moveTo>
                    <a:pt x="1194226" y="820275"/>
                  </a:moveTo>
                  <a:lnTo>
                    <a:pt x="1189746" y="816490"/>
                  </a:lnTo>
                  <a:lnTo>
                    <a:pt x="1189944" y="816490"/>
                  </a:lnTo>
                  <a:lnTo>
                    <a:pt x="1194226" y="820275"/>
                  </a:lnTo>
                  <a:close/>
                </a:path>
                <a:path w="2065654" h="1173479">
                  <a:moveTo>
                    <a:pt x="1207592" y="831635"/>
                  </a:moveTo>
                  <a:lnTo>
                    <a:pt x="1203047" y="827927"/>
                  </a:lnTo>
                  <a:lnTo>
                    <a:pt x="1203233" y="827927"/>
                  </a:lnTo>
                  <a:lnTo>
                    <a:pt x="1207592" y="831635"/>
                  </a:lnTo>
                  <a:close/>
                </a:path>
                <a:path w="2065654" h="1173479">
                  <a:moveTo>
                    <a:pt x="1221529" y="843067"/>
                  </a:moveTo>
                  <a:lnTo>
                    <a:pt x="1216822" y="839358"/>
                  </a:lnTo>
                  <a:lnTo>
                    <a:pt x="1217011" y="839358"/>
                  </a:lnTo>
                  <a:lnTo>
                    <a:pt x="1221529" y="843067"/>
                  </a:lnTo>
                  <a:close/>
                </a:path>
                <a:path w="2065654" h="1173479">
                  <a:moveTo>
                    <a:pt x="1232672" y="851864"/>
                  </a:moveTo>
                  <a:lnTo>
                    <a:pt x="1231097" y="850795"/>
                  </a:lnTo>
                  <a:lnTo>
                    <a:pt x="1231318" y="850795"/>
                  </a:lnTo>
                  <a:lnTo>
                    <a:pt x="1232672" y="851864"/>
                  </a:lnTo>
                  <a:close/>
                </a:path>
                <a:path w="2065654" h="1173479">
                  <a:moveTo>
                    <a:pt x="1262670" y="873422"/>
                  </a:moveTo>
                  <a:lnTo>
                    <a:pt x="1261050" y="872386"/>
                  </a:lnTo>
                  <a:lnTo>
                    <a:pt x="1261289" y="872386"/>
                  </a:lnTo>
                  <a:lnTo>
                    <a:pt x="1262670" y="873422"/>
                  </a:lnTo>
                  <a:close/>
                </a:path>
                <a:path w="2065654" h="1173479">
                  <a:moveTo>
                    <a:pt x="1282162" y="885936"/>
                  </a:moveTo>
                  <a:lnTo>
                    <a:pt x="1276726" y="882552"/>
                  </a:lnTo>
                  <a:lnTo>
                    <a:pt x="1276890" y="882552"/>
                  </a:lnTo>
                  <a:lnTo>
                    <a:pt x="1282162" y="885936"/>
                  </a:lnTo>
                  <a:close/>
                </a:path>
                <a:path w="2065654" h="1173479">
                  <a:moveTo>
                    <a:pt x="1298338" y="896050"/>
                  </a:moveTo>
                  <a:lnTo>
                    <a:pt x="1292849" y="892718"/>
                  </a:lnTo>
                  <a:lnTo>
                    <a:pt x="1293014" y="892718"/>
                  </a:lnTo>
                  <a:lnTo>
                    <a:pt x="1298338" y="896050"/>
                  </a:lnTo>
                  <a:close/>
                </a:path>
                <a:path w="2065654" h="1173479">
                  <a:moveTo>
                    <a:pt x="1311779" y="904239"/>
                  </a:moveTo>
                  <a:lnTo>
                    <a:pt x="1309382" y="902879"/>
                  </a:lnTo>
                  <a:lnTo>
                    <a:pt x="1309549" y="902879"/>
                  </a:lnTo>
                  <a:lnTo>
                    <a:pt x="1311779" y="904239"/>
                  </a:lnTo>
                  <a:close/>
                </a:path>
                <a:path w="2065654" h="1173479">
                  <a:moveTo>
                    <a:pt x="1328786" y="914400"/>
                  </a:moveTo>
                  <a:lnTo>
                    <a:pt x="1326335" y="913040"/>
                  </a:lnTo>
                  <a:lnTo>
                    <a:pt x="1326501" y="913040"/>
                  </a:lnTo>
                  <a:lnTo>
                    <a:pt x="1328786" y="914400"/>
                  </a:lnTo>
                  <a:close/>
                </a:path>
                <a:path w="2065654" h="1173479">
                  <a:moveTo>
                    <a:pt x="1348382" y="925830"/>
                  </a:moveTo>
                  <a:lnTo>
                    <a:pt x="1343694" y="923201"/>
                  </a:lnTo>
                  <a:lnTo>
                    <a:pt x="1343860" y="923201"/>
                  </a:lnTo>
                  <a:lnTo>
                    <a:pt x="1348382" y="925830"/>
                  </a:lnTo>
                  <a:close/>
                </a:path>
                <a:path w="2065654" h="1173479">
                  <a:moveTo>
                    <a:pt x="1362938" y="934096"/>
                  </a:moveTo>
                  <a:lnTo>
                    <a:pt x="1361425" y="933362"/>
                  </a:lnTo>
                  <a:lnTo>
                    <a:pt x="1361643" y="933362"/>
                  </a:lnTo>
                  <a:lnTo>
                    <a:pt x="1362938" y="934096"/>
                  </a:lnTo>
                  <a:close/>
                </a:path>
                <a:path w="2065654" h="1173479">
                  <a:moveTo>
                    <a:pt x="1399520" y="953095"/>
                  </a:moveTo>
                  <a:lnTo>
                    <a:pt x="1398073" y="952420"/>
                  </a:lnTo>
                  <a:lnTo>
                    <a:pt x="1398289" y="952420"/>
                  </a:lnTo>
                  <a:lnTo>
                    <a:pt x="1399520" y="953095"/>
                  </a:lnTo>
                  <a:close/>
                </a:path>
                <a:path w="2065654" h="1173479">
                  <a:moveTo>
                    <a:pt x="1423752" y="964437"/>
                  </a:moveTo>
                  <a:lnTo>
                    <a:pt x="1416944" y="961316"/>
                  </a:lnTo>
                  <a:lnTo>
                    <a:pt x="1417085" y="961316"/>
                  </a:lnTo>
                  <a:lnTo>
                    <a:pt x="1423752" y="964437"/>
                  </a:lnTo>
                  <a:close/>
                </a:path>
                <a:path w="2065654" h="1173479">
                  <a:moveTo>
                    <a:pt x="1443505" y="973524"/>
                  </a:moveTo>
                  <a:lnTo>
                    <a:pt x="1436146" y="970207"/>
                  </a:lnTo>
                  <a:lnTo>
                    <a:pt x="1436301" y="970207"/>
                  </a:lnTo>
                  <a:lnTo>
                    <a:pt x="1443505" y="973524"/>
                  </a:lnTo>
                  <a:close/>
                </a:path>
                <a:path w="2065654" h="1173479">
                  <a:moveTo>
                    <a:pt x="1458702" y="979170"/>
                  </a:moveTo>
                  <a:lnTo>
                    <a:pt x="1456029" y="979170"/>
                  </a:lnTo>
                  <a:lnTo>
                    <a:pt x="1455839" y="977900"/>
                  </a:lnTo>
                  <a:lnTo>
                    <a:pt x="1458702" y="979170"/>
                  </a:lnTo>
                  <a:close/>
                </a:path>
                <a:path w="2065654" h="1173479">
                  <a:moveTo>
                    <a:pt x="1488078" y="992201"/>
                  </a:moveTo>
                  <a:lnTo>
                    <a:pt x="1475851" y="986855"/>
                  </a:lnTo>
                  <a:lnTo>
                    <a:pt x="1475731" y="986724"/>
                  </a:lnTo>
                  <a:lnTo>
                    <a:pt x="1488078" y="992201"/>
                  </a:lnTo>
                  <a:close/>
                </a:path>
                <a:path w="2065654" h="1173479">
                  <a:moveTo>
                    <a:pt x="1496948" y="996082"/>
                  </a:moveTo>
                  <a:lnTo>
                    <a:pt x="1495680" y="995614"/>
                  </a:lnTo>
                  <a:lnTo>
                    <a:pt x="1495878" y="995614"/>
                  </a:lnTo>
                  <a:lnTo>
                    <a:pt x="1496948" y="996082"/>
                  </a:lnTo>
                  <a:close/>
                </a:path>
                <a:path w="2065654" h="1173479">
                  <a:moveTo>
                    <a:pt x="1523824" y="1006033"/>
                  </a:moveTo>
                  <a:lnTo>
                    <a:pt x="1516157" y="1003242"/>
                  </a:lnTo>
                  <a:lnTo>
                    <a:pt x="1516285" y="1003242"/>
                  </a:lnTo>
                  <a:lnTo>
                    <a:pt x="1523824" y="1006033"/>
                  </a:lnTo>
                  <a:close/>
                </a:path>
                <a:path w="2065654" h="1173479">
                  <a:moveTo>
                    <a:pt x="1545530" y="1013962"/>
                  </a:moveTo>
                  <a:lnTo>
                    <a:pt x="1536909" y="1010862"/>
                  </a:lnTo>
                  <a:lnTo>
                    <a:pt x="1537054" y="1010862"/>
                  </a:lnTo>
                  <a:lnTo>
                    <a:pt x="1545530" y="1013962"/>
                  </a:lnTo>
                  <a:close/>
                </a:path>
                <a:path w="2065654" h="1173479">
                  <a:moveTo>
                    <a:pt x="1559109" y="1018846"/>
                  </a:moveTo>
                  <a:lnTo>
                    <a:pt x="1557869" y="1018479"/>
                  </a:lnTo>
                  <a:lnTo>
                    <a:pt x="1558089" y="1018479"/>
                  </a:lnTo>
                  <a:lnTo>
                    <a:pt x="1559109" y="1018846"/>
                  </a:lnTo>
                  <a:close/>
                </a:path>
                <a:path w="2065654" h="1173479">
                  <a:moveTo>
                    <a:pt x="1579373" y="1024841"/>
                  </a:moveTo>
                  <a:lnTo>
                    <a:pt x="1579221" y="1024841"/>
                  </a:lnTo>
                  <a:lnTo>
                    <a:pt x="1578338" y="1024531"/>
                  </a:lnTo>
                  <a:lnTo>
                    <a:pt x="1579373" y="1024841"/>
                  </a:lnTo>
                  <a:close/>
                </a:path>
                <a:path w="2065654" h="1173479">
                  <a:moveTo>
                    <a:pt x="1601867" y="1032794"/>
                  </a:moveTo>
                  <a:lnTo>
                    <a:pt x="1600693" y="1032454"/>
                  </a:lnTo>
                  <a:lnTo>
                    <a:pt x="1600899" y="1032454"/>
                  </a:lnTo>
                  <a:lnTo>
                    <a:pt x="1601867" y="1032794"/>
                  </a:lnTo>
                  <a:close/>
                </a:path>
                <a:path w="2065654" h="1173479">
                  <a:moveTo>
                    <a:pt x="1667682" y="1051753"/>
                  </a:moveTo>
                  <a:lnTo>
                    <a:pt x="1666616" y="1051513"/>
                  </a:lnTo>
                  <a:lnTo>
                    <a:pt x="1666837" y="1051513"/>
                  </a:lnTo>
                  <a:lnTo>
                    <a:pt x="1667682" y="1051753"/>
                  </a:lnTo>
                  <a:close/>
                </a:path>
                <a:path w="2065654" h="1173479">
                  <a:moveTo>
                    <a:pt x="1689223" y="1056599"/>
                  </a:moveTo>
                  <a:lnTo>
                    <a:pt x="1689067" y="1056599"/>
                  </a:lnTo>
                  <a:lnTo>
                    <a:pt x="1688377" y="1056406"/>
                  </a:lnTo>
                  <a:lnTo>
                    <a:pt x="1689223" y="1056599"/>
                  </a:lnTo>
                  <a:close/>
                </a:path>
                <a:path w="2065654" h="1173479">
                  <a:moveTo>
                    <a:pt x="2015013" y="1116655"/>
                  </a:moveTo>
                  <a:lnTo>
                    <a:pt x="1955332" y="1080652"/>
                  </a:lnTo>
                  <a:lnTo>
                    <a:pt x="1951418" y="1071879"/>
                  </a:lnTo>
                  <a:lnTo>
                    <a:pt x="1951609" y="1070348"/>
                  </a:lnTo>
                  <a:lnTo>
                    <a:pt x="1951736" y="1069339"/>
                  </a:lnTo>
                  <a:lnTo>
                    <a:pt x="1960359" y="1059179"/>
                  </a:lnTo>
                  <a:lnTo>
                    <a:pt x="1968207" y="1059179"/>
                  </a:lnTo>
                  <a:lnTo>
                    <a:pt x="1970620" y="1060450"/>
                  </a:lnTo>
                  <a:lnTo>
                    <a:pt x="2039727" y="1102243"/>
                  </a:lnTo>
                  <a:lnTo>
                    <a:pt x="1990913" y="1102243"/>
                  </a:lnTo>
                  <a:lnTo>
                    <a:pt x="2017293" y="1103629"/>
                  </a:lnTo>
                  <a:lnTo>
                    <a:pt x="2040229" y="1103629"/>
                  </a:lnTo>
                  <a:lnTo>
                    <a:pt x="2040167" y="1106170"/>
                  </a:lnTo>
                  <a:lnTo>
                    <a:pt x="2033612" y="1106170"/>
                  </a:lnTo>
                  <a:lnTo>
                    <a:pt x="2015013" y="1116655"/>
                  </a:lnTo>
                  <a:close/>
                </a:path>
                <a:path w="2065654" h="1173479">
                  <a:moveTo>
                    <a:pt x="1712649" y="1063176"/>
                  </a:moveTo>
                  <a:lnTo>
                    <a:pt x="1711599" y="1062943"/>
                  </a:lnTo>
                  <a:lnTo>
                    <a:pt x="1711816" y="1062943"/>
                  </a:lnTo>
                  <a:lnTo>
                    <a:pt x="1712649" y="1063176"/>
                  </a:lnTo>
                  <a:close/>
                </a:path>
                <a:path w="2065654" h="1173479">
                  <a:moveTo>
                    <a:pt x="2044656" y="1129029"/>
                  </a:moveTo>
                  <a:lnTo>
                    <a:pt x="2039607" y="1129029"/>
                  </a:lnTo>
                  <a:lnTo>
                    <a:pt x="2040074" y="1109979"/>
                  </a:lnTo>
                  <a:lnTo>
                    <a:pt x="2040167" y="1106170"/>
                  </a:lnTo>
                  <a:lnTo>
                    <a:pt x="2040229" y="1103629"/>
                  </a:lnTo>
                  <a:lnTo>
                    <a:pt x="2017293" y="1103629"/>
                  </a:lnTo>
                  <a:lnTo>
                    <a:pt x="1990913" y="1102243"/>
                  </a:lnTo>
                  <a:lnTo>
                    <a:pt x="2039727" y="1102243"/>
                  </a:lnTo>
                  <a:lnTo>
                    <a:pt x="2065121" y="1117600"/>
                  </a:lnTo>
                  <a:lnTo>
                    <a:pt x="2044656" y="1129029"/>
                  </a:lnTo>
                  <a:close/>
                </a:path>
                <a:path w="2065654" h="1173479">
                  <a:moveTo>
                    <a:pt x="2033422" y="1127760"/>
                  </a:moveTo>
                  <a:lnTo>
                    <a:pt x="2015013" y="1116655"/>
                  </a:lnTo>
                  <a:lnTo>
                    <a:pt x="2033612" y="1106170"/>
                  </a:lnTo>
                  <a:lnTo>
                    <a:pt x="2033512" y="1117600"/>
                  </a:lnTo>
                  <a:lnTo>
                    <a:pt x="2033422" y="1127760"/>
                  </a:lnTo>
                  <a:close/>
                </a:path>
                <a:path w="2065654" h="1173479">
                  <a:moveTo>
                    <a:pt x="2039638" y="1127760"/>
                  </a:moveTo>
                  <a:lnTo>
                    <a:pt x="2033422" y="1127760"/>
                  </a:lnTo>
                  <a:lnTo>
                    <a:pt x="2033512" y="1117600"/>
                  </a:lnTo>
                  <a:lnTo>
                    <a:pt x="2033612" y="1106170"/>
                  </a:lnTo>
                  <a:lnTo>
                    <a:pt x="2040167" y="1106170"/>
                  </a:lnTo>
                  <a:lnTo>
                    <a:pt x="2039700" y="1125220"/>
                  </a:lnTo>
                  <a:lnTo>
                    <a:pt x="2039638" y="1127760"/>
                  </a:lnTo>
                  <a:close/>
                </a:path>
                <a:path w="2065654" h="1173479">
                  <a:moveTo>
                    <a:pt x="2039607" y="1129029"/>
                  </a:moveTo>
                  <a:lnTo>
                    <a:pt x="2016455" y="1129029"/>
                  </a:lnTo>
                  <a:lnTo>
                    <a:pt x="1995046" y="1127911"/>
                  </a:lnTo>
                  <a:lnTo>
                    <a:pt x="2015013" y="1116655"/>
                  </a:lnTo>
                  <a:lnTo>
                    <a:pt x="2033422" y="1127760"/>
                  </a:lnTo>
                  <a:lnTo>
                    <a:pt x="2039638" y="1127760"/>
                  </a:lnTo>
                  <a:lnTo>
                    <a:pt x="2039607" y="1129029"/>
                  </a:lnTo>
                  <a:close/>
                </a:path>
                <a:path w="2065654" h="1173479">
                  <a:moveTo>
                    <a:pt x="1964588" y="1173479"/>
                  </a:moveTo>
                  <a:lnTo>
                    <a:pt x="1961934" y="1173479"/>
                  </a:lnTo>
                  <a:lnTo>
                    <a:pt x="1959343" y="1172210"/>
                  </a:lnTo>
                  <a:lnTo>
                    <a:pt x="1950618" y="1160779"/>
                  </a:lnTo>
                  <a:lnTo>
                    <a:pt x="1950910" y="1158239"/>
                  </a:lnTo>
                  <a:lnTo>
                    <a:pt x="1995046" y="1127911"/>
                  </a:lnTo>
                  <a:lnTo>
                    <a:pt x="2016455" y="1129029"/>
                  </a:lnTo>
                  <a:lnTo>
                    <a:pt x="2044656" y="1129029"/>
                  </a:lnTo>
                  <a:lnTo>
                    <a:pt x="1969617" y="1170939"/>
                  </a:lnTo>
                  <a:lnTo>
                    <a:pt x="1967191" y="1172210"/>
                  </a:lnTo>
                  <a:lnTo>
                    <a:pt x="1964588" y="117347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9740" y="224790"/>
            <a:ext cx="153447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6875" algn="l"/>
              </a:tabLst>
            </a:pPr>
            <a:r>
              <a:rPr lang="en-IN" sz="7200" spc="127" baseline="-2314" dirty="0"/>
              <a:t>R</a:t>
            </a:r>
            <a:r>
              <a:rPr lang="en-IN" sz="7200" spc="37" baseline="-2314" dirty="0"/>
              <a:t>E</a:t>
            </a:r>
            <a:r>
              <a:rPr lang="en-IN" sz="7200" spc="-262" baseline="-2314" dirty="0"/>
              <a:t>C</a:t>
            </a:r>
            <a:r>
              <a:rPr lang="en-IN" sz="7200" spc="120" baseline="-2314" dirty="0"/>
              <a:t>O</a:t>
            </a:r>
            <a:r>
              <a:rPr lang="en-IN" sz="7200" spc="127" baseline="-2314" dirty="0"/>
              <a:t>MM</a:t>
            </a:r>
            <a:r>
              <a:rPr lang="en-IN" sz="7200" spc="112" baseline="-2314" dirty="0"/>
              <a:t>EN</a:t>
            </a:r>
            <a:r>
              <a:rPr lang="en-IN" sz="7200" spc="-240" baseline="-2314" dirty="0"/>
              <a:t>D</a:t>
            </a:r>
            <a:r>
              <a:rPr lang="en-IN" sz="7200" spc="-832" baseline="-2314" dirty="0"/>
              <a:t>A</a:t>
            </a:r>
            <a:r>
              <a:rPr lang="en-IN" sz="7200" spc="112" baseline="-2314" dirty="0"/>
              <a:t>TI</a:t>
            </a:r>
            <a:r>
              <a:rPr lang="en-IN" sz="7200" spc="120" baseline="-2314" dirty="0"/>
              <a:t>O</a:t>
            </a:r>
            <a:r>
              <a:rPr lang="en-IN" sz="7200" spc="127" baseline="-2314" dirty="0"/>
              <a:t>N</a:t>
            </a:r>
            <a:r>
              <a:rPr sz="7200" spc="1027" baseline="-2314" dirty="0"/>
              <a:t> </a:t>
            </a:r>
            <a:r>
              <a:rPr sz="7200" b="1" spc="419" baseline="-2314" dirty="0">
                <a:latin typeface="Trebuchet MS"/>
                <a:cs typeface="Trebuchet MS"/>
              </a:rPr>
              <a:t>#4</a:t>
            </a:r>
            <a:r>
              <a:rPr sz="4000" spc="280" dirty="0">
                <a:latin typeface="Tahoma"/>
                <a:cs typeface="Tahoma"/>
              </a:rPr>
              <a:t>:</a:t>
            </a:r>
            <a:r>
              <a:rPr sz="4000" dirty="0">
                <a:latin typeface="Tahoma"/>
                <a:cs typeface="Tahoma"/>
              </a:rPr>
              <a:t>	All</a:t>
            </a:r>
            <a:r>
              <a:rPr sz="4000" spc="-195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in</a:t>
            </a:r>
            <a:r>
              <a:rPr sz="4000" spc="-195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One</a:t>
            </a:r>
            <a:r>
              <a:rPr sz="4000" spc="-195" dirty="0">
                <a:latin typeface="Tahoma"/>
                <a:cs typeface="Tahoma"/>
              </a:rPr>
              <a:t> </a:t>
            </a:r>
            <a:r>
              <a:rPr sz="4000" spc="120" dirty="0">
                <a:latin typeface="Tahoma"/>
                <a:cs typeface="Tahoma"/>
              </a:rPr>
              <a:t>Membership</a:t>
            </a:r>
            <a:r>
              <a:rPr sz="4000" spc="-19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Program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4320" y="1963419"/>
            <a:ext cx="2051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</a:t>
            </a:r>
            <a:r>
              <a:rPr sz="1800" spc="-5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245" y="1738630"/>
            <a:ext cx="2560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click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065" y="2012950"/>
            <a:ext cx="2138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73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go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pro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screen.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01825" y="1898015"/>
            <a:ext cx="2600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toggle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allows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chose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duration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23140" y="2293619"/>
            <a:ext cx="4209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-----------------------------</a:t>
            </a:r>
            <a:r>
              <a:rPr sz="180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r>
              <a:rPr sz="1800" spc="95" dirty="0">
                <a:solidFill>
                  <a:srgbClr val="9D2123"/>
                </a:solidFill>
                <a:latin typeface="Calibri"/>
                <a:cs typeface="Calibri"/>
              </a:rPr>
              <a:t> </a:t>
            </a:r>
            <a:r>
              <a:rPr sz="2700" spc="89" baseline="-37037" dirty="0">
                <a:solidFill>
                  <a:srgbClr val="FFFFFF"/>
                </a:solidFill>
                <a:latin typeface="Tahoma"/>
                <a:cs typeface="Tahoma"/>
              </a:rPr>
              <a:t>pro</a:t>
            </a:r>
            <a:r>
              <a:rPr sz="2700" spc="-67" baseline="-3703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7" baseline="-37037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r>
              <a:rPr sz="2700" spc="-60" baseline="-3703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37" baseline="-37037" dirty="0">
                <a:solidFill>
                  <a:srgbClr val="FFFFFF"/>
                </a:solidFill>
                <a:latin typeface="Tahoma"/>
                <a:cs typeface="Tahoma"/>
              </a:rPr>
              <a:t>(3</a:t>
            </a:r>
            <a:endParaRPr sz="2700" baseline="-37037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64340" y="2720975"/>
            <a:ext cx="5803900" cy="673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months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monts).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Tahoma"/>
              <a:cs typeface="Tahoma"/>
            </a:endParaRPr>
          </a:p>
          <a:p>
            <a:pPr marL="2597150">
              <a:lnSpc>
                <a:spcPts val="1935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segment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displays</a:t>
            </a:r>
            <a:endParaRPr sz="1800">
              <a:latin typeface="Tahoma"/>
              <a:cs typeface="Tahoma"/>
            </a:endParaRPr>
          </a:p>
          <a:p>
            <a:pPr marR="290830" algn="ctr">
              <a:lnSpc>
                <a:spcPts val="1935"/>
              </a:lnSpc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-----------------------------</a:t>
            </a:r>
            <a:r>
              <a:rPr sz="180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r>
              <a:rPr sz="1800" spc="380" dirty="0">
                <a:solidFill>
                  <a:srgbClr val="9D2123"/>
                </a:solidFill>
                <a:latin typeface="Calibri"/>
                <a:cs typeface="Calibri"/>
              </a:rPr>
              <a:t> </a:t>
            </a:r>
            <a:r>
              <a:rPr sz="2700" baseline="-13888" dirty="0">
                <a:solidFill>
                  <a:srgbClr val="FFFFFF"/>
                </a:solidFill>
                <a:latin typeface="Tahoma"/>
                <a:cs typeface="Tahoma"/>
              </a:rPr>
              <a:t>the benefits</a:t>
            </a:r>
            <a:r>
              <a:rPr sz="2700" spc="-7" baseline="-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13888" dirty="0">
                <a:solidFill>
                  <a:srgbClr val="FFFFFF"/>
                </a:solidFill>
                <a:latin typeface="Tahoma"/>
                <a:cs typeface="Tahoma"/>
              </a:rPr>
              <a:t>of the </a:t>
            </a:r>
            <a:r>
              <a:rPr sz="2700" spc="-15" baseline="-13888" dirty="0">
                <a:solidFill>
                  <a:srgbClr val="FFFFFF"/>
                </a:solidFill>
                <a:latin typeface="Tahoma"/>
                <a:cs typeface="Tahoma"/>
              </a:rPr>
              <a:t>Silver</a:t>
            </a:r>
            <a:endParaRPr sz="2700" baseline="-13888">
              <a:latin typeface="Tahoma"/>
              <a:cs typeface="Tahoma"/>
            </a:endParaRPr>
          </a:p>
          <a:p>
            <a:pPr marL="2597150">
              <a:lnSpc>
                <a:spcPct val="100000"/>
              </a:lnSpc>
              <a:spcBef>
                <a:spcPts val="445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800">
              <a:latin typeface="Tahoma"/>
              <a:cs typeface="Tahoma"/>
            </a:endParaRPr>
          </a:p>
          <a:p>
            <a:pPr marL="2266950">
              <a:lnSpc>
                <a:spcPts val="1935"/>
              </a:lnSpc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click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button</a:t>
            </a:r>
            <a:endParaRPr sz="1800">
              <a:latin typeface="Tahoma"/>
              <a:cs typeface="Tahoma"/>
            </a:endParaRPr>
          </a:p>
          <a:p>
            <a:pPr marR="335280" algn="ctr">
              <a:lnSpc>
                <a:spcPts val="1935"/>
              </a:lnSpc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-----------------------------</a:t>
            </a:r>
            <a:r>
              <a:rPr sz="180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r>
              <a:rPr sz="1800" spc="365" dirty="0">
                <a:solidFill>
                  <a:srgbClr val="9D2123"/>
                </a:solidFill>
                <a:latin typeface="Calibri"/>
                <a:cs typeface="Calibri"/>
              </a:rPr>
              <a:t> </a:t>
            </a:r>
            <a:r>
              <a:rPr sz="2700" baseline="-13888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15" baseline="-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7" baseline="-13888" dirty="0">
                <a:solidFill>
                  <a:srgbClr val="FFFFFF"/>
                </a:solidFill>
                <a:latin typeface="Tahoma"/>
                <a:cs typeface="Tahoma"/>
              </a:rPr>
              <a:t>proceed</a:t>
            </a:r>
            <a:r>
              <a:rPr sz="2700" spc="-15" baseline="-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13888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15" baseline="-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13888" dirty="0">
                <a:solidFill>
                  <a:srgbClr val="FFFFFF"/>
                </a:solidFill>
                <a:latin typeface="Tahoma"/>
                <a:cs typeface="Tahoma"/>
              </a:rPr>
              <a:t>payment</a:t>
            </a:r>
            <a:r>
              <a:rPr sz="2700" spc="-22" baseline="-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13888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700" spc="-15" baseline="-138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37" baseline="-13888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2700" baseline="-13888">
              <a:latin typeface="Tahoma"/>
              <a:cs typeface="Tahoma"/>
            </a:endParaRPr>
          </a:p>
          <a:p>
            <a:pPr marL="2266950">
              <a:lnSpc>
                <a:spcPct val="100000"/>
              </a:lnSpc>
              <a:spcBef>
                <a:spcPts val="445"/>
              </a:spcBef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Silver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800">
              <a:latin typeface="Tahoma"/>
              <a:cs typeface="Tahoma"/>
            </a:endParaRPr>
          </a:p>
          <a:p>
            <a:pPr marL="26289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segment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displays</a:t>
            </a:r>
            <a:endParaRPr sz="1800">
              <a:latin typeface="Tahoma"/>
              <a:cs typeface="Tahoma"/>
            </a:endParaRPr>
          </a:p>
          <a:p>
            <a:pPr marR="294640" algn="ctr">
              <a:lnSpc>
                <a:spcPct val="100000"/>
              </a:lnSpc>
            </a:pPr>
            <a:r>
              <a:rPr sz="2700" spc="-15" baseline="1543" dirty="0">
                <a:solidFill>
                  <a:srgbClr val="9D2123"/>
                </a:solidFill>
                <a:latin typeface="Calibri"/>
                <a:cs typeface="Calibri"/>
              </a:rPr>
              <a:t>-----------------------------</a:t>
            </a:r>
            <a:r>
              <a:rPr sz="2700" baseline="1543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r>
              <a:rPr sz="2700" spc="644" baseline="1543" dirty="0">
                <a:solidFill>
                  <a:srgbClr val="9D212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benefits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Gold</a:t>
            </a:r>
            <a:endParaRPr sz="1800">
              <a:latin typeface="Tahoma"/>
              <a:cs typeface="Tahoma"/>
            </a:endParaRPr>
          </a:p>
          <a:p>
            <a:pPr marL="2628900">
              <a:lnSpc>
                <a:spcPct val="100000"/>
              </a:lnSpc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800">
              <a:latin typeface="Tahoma"/>
              <a:cs typeface="Tahoma"/>
            </a:endParaRPr>
          </a:p>
          <a:p>
            <a:pPr marL="2324100">
              <a:lnSpc>
                <a:spcPct val="100000"/>
              </a:lnSpc>
              <a:spcBef>
                <a:spcPts val="5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click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button</a:t>
            </a:r>
            <a:endParaRPr sz="1800">
              <a:latin typeface="Tahoma"/>
              <a:cs typeface="Tahoma"/>
            </a:endParaRPr>
          </a:p>
          <a:p>
            <a:pPr marL="114300">
              <a:lnSpc>
                <a:spcPts val="2080"/>
              </a:lnSpc>
              <a:spcBef>
                <a:spcPts val="155"/>
              </a:spcBef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-----------------------------</a:t>
            </a:r>
            <a:r>
              <a:rPr sz="180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r>
              <a:rPr sz="1800" spc="114" dirty="0">
                <a:solidFill>
                  <a:srgbClr val="9D2123"/>
                </a:solidFill>
                <a:latin typeface="Calibri"/>
                <a:cs typeface="Calibri"/>
              </a:rPr>
              <a:t>  </a:t>
            </a:r>
            <a:r>
              <a:rPr sz="2700" baseline="4629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22" baseline="46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67" baseline="4629" dirty="0">
                <a:solidFill>
                  <a:srgbClr val="FFFFFF"/>
                </a:solidFill>
                <a:latin typeface="Tahoma"/>
                <a:cs typeface="Tahoma"/>
              </a:rPr>
              <a:t>proceed</a:t>
            </a:r>
            <a:r>
              <a:rPr sz="2700" spc="-30" baseline="46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4629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700" spc="-22" baseline="46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4629" dirty="0">
                <a:solidFill>
                  <a:srgbClr val="FFFFFF"/>
                </a:solidFill>
                <a:latin typeface="Tahoma"/>
                <a:cs typeface="Tahoma"/>
              </a:rPr>
              <a:t>payment</a:t>
            </a:r>
            <a:r>
              <a:rPr sz="2700" spc="-30" baseline="46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4629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700" spc="-22" baseline="46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37" baseline="4629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2700" baseline="4629">
              <a:latin typeface="Tahoma"/>
              <a:cs typeface="Tahoma"/>
            </a:endParaRPr>
          </a:p>
          <a:p>
            <a:pPr marL="2324100">
              <a:lnSpc>
                <a:spcPts val="2080"/>
              </a:lnSpc>
            </a:pP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Gold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Membership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800">
              <a:latin typeface="Tahoma"/>
              <a:cs typeface="Tahoma"/>
            </a:endParaRPr>
          </a:p>
          <a:p>
            <a:pPr marL="2628900">
              <a:lnSpc>
                <a:spcPts val="2039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Direct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Call-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To-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Action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(CTA)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1800">
              <a:latin typeface="Tahoma"/>
              <a:cs typeface="Tahoma"/>
            </a:endParaRPr>
          </a:p>
          <a:p>
            <a:pPr marL="444500">
              <a:lnSpc>
                <a:spcPts val="2039"/>
              </a:lnSpc>
            </a:pPr>
            <a:r>
              <a:rPr sz="1800" spc="-10" dirty="0">
                <a:solidFill>
                  <a:srgbClr val="9D2123"/>
                </a:solidFill>
                <a:latin typeface="Calibri"/>
                <a:cs typeface="Calibri"/>
              </a:rPr>
              <a:t>-----------------------------</a:t>
            </a:r>
            <a:r>
              <a:rPr sz="1800" dirty="0">
                <a:solidFill>
                  <a:srgbClr val="9D2123"/>
                </a:solidFill>
                <a:latin typeface="Calibri"/>
                <a:cs typeface="Calibri"/>
              </a:rPr>
              <a:t>-</a:t>
            </a:r>
            <a:r>
              <a:rPr sz="1800" spc="380" dirty="0">
                <a:solidFill>
                  <a:srgbClr val="9D2123"/>
                </a:solidFill>
                <a:latin typeface="Calibri"/>
                <a:cs typeface="Calibri"/>
              </a:rPr>
              <a:t> </a:t>
            </a:r>
            <a:r>
              <a:rPr sz="2700" baseline="-7716" dirty="0">
                <a:solidFill>
                  <a:srgbClr val="FFFFFF"/>
                </a:solidFill>
                <a:latin typeface="Tahoma"/>
                <a:cs typeface="Tahoma"/>
              </a:rPr>
              <a:t>get</a:t>
            </a:r>
            <a:r>
              <a:rPr sz="2700" spc="-52" baseline="-77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75" baseline="-7716" dirty="0">
                <a:solidFill>
                  <a:srgbClr val="FFFFFF"/>
                </a:solidFill>
                <a:latin typeface="Tahoma"/>
                <a:cs typeface="Tahoma"/>
              </a:rPr>
              <a:t>onboarded</a:t>
            </a:r>
            <a:r>
              <a:rPr sz="2700" spc="-60" baseline="-77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7716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700" spc="-52" baseline="-77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7716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700" spc="-52" baseline="-77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aseline="-7716" dirty="0">
                <a:solidFill>
                  <a:srgbClr val="FFFFFF"/>
                </a:solidFill>
                <a:latin typeface="Tahoma"/>
                <a:cs typeface="Tahoma"/>
              </a:rPr>
              <a:t>15</a:t>
            </a:r>
            <a:r>
              <a:rPr sz="2700" spc="-60" baseline="-77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30" baseline="-7716" dirty="0">
                <a:solidFill>
                  <a:srgbClr val="FFFFFF"/>
                </a:solidFill>
                <a:latin typeface="Tahoma"/>
                <a:cs typeface="Tahoma"/>
              </a:rPr>
              <a:t>days</a:t>
            </a:r>
            <a:endParaRPr sz="2700" baseline="-7716">
              <a:latin typeface="Tahoma"/>
              <a:cs typeface="Tahoma"/>
            </a:endParaRPr>
          </a:p>
          <a:p>
            <a:pPr marL="2628900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free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trial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800" y="0"/>
            <a:ext cx="1219200" cy="10972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EB4E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7101</TotalTime>
  <Words>3202</Words>
  <Application>Microsoft Office PowerPoint</Application>
  <PresentationFormat>Custom</PresentationFormat>
  <Paragraphs>517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Black</vt:lpstr>
      <vt:lpstr>Arial MT</vt:lpstr>
      <vt:lpstr>Calibri</vt:lpstr>
      <vt:lpstr>Tahoma</vt:lpstr>
      <vt:lpstr>Times New Roman</vt:lpstr>
      <vt:lpstr>Trebuchet MS</vt:lpstr>
      <vt:lpstr>Office Theme</vt:lpstr>
      <vt:lpstr>PowerPoint Presentation</vt:lpstr>
      <vt:lpstr>PROBLEM STATEMENT</vt:lpstr>
      <vt:lpstr>OVERVIEW</vt:lpstr>
      <vt:lpstr>USER PERSONAS</vt:lpstr>
      <vt:lpstr>RECOMMENDATION #1 : A Native App with Uniform UI</vt:lpstr>
      <vt:lpstr>RECOMMENDATION #2: Common Cart &amp; Unified Orders Page</vt:lpstr>
      <vt:lpstr>RECOMMENDATION #3: Referral Scheme</vt:lpstr>
      <vt:lpstr>RECOMMENDATION #4: All in One Membership Program</vt:lpstr>
      <vt:lpstr>RECOMMENDATION #4: All in One Membership Program</vt:lpstr>
      <vt:lpstr>RECOMMENDATION #5 : One stop Travel/Itinerary Planner</vt:lpstr>
      <vt:lpstr>RECOMMENDATION #5 : One stop Travel/Itinerary Planner</vt:lpstr>
      <vt:lpstr>FEATURE PRORITISATION RICE FRAMEWORK</vt:lpstr>
      <vt:lpstr>FEATURE PRIORITISATION</vt:lpstr>
      <vt:lpstr>SUCCESS METRICS</vt:lpstr>
      <vt:lpstr>GO-TO-MARKET (GTM) STRATEGY</vt:lpstr>
      <vt:lpstr>GO-TO-MARKET (GTM) STRATEGY</vt:lpstr>
      <vt:lpstr>GO-TO-MARKET (GTM) STRATEGY</vt:lpstr>
      <vt:lpstr>GO-TO-MARKET (GTM) STRATEGY</vt:lpstr>
      <vt:lpstr>GO-TO-MARKET (GTM) STRATEGY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description/>
  <cp:lastModifiedBy>RAMINENI HARDHIKA</cp:lastModifiedBy>
  <cp:revision>2</cp:revision>
  <dcterms:created xsi:type="dcterms:W3CDTF">2025-09-29T04:24:52Z</dcterms:created>
  <dcterms:modified xsi:type="dcterms:W3CDTF">2025-10-04T02:48:15Z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2023-12-10T00:00:00Z</vt:filetime>
  </property>
  <property fmtid="{D5CDD505-2E9C-101B-9397-08002B2CF9AE}" pid="3" name="Creator">
    <vt:lpwstr>WPS Presentation</vt:lpwstr>
  </property>
  <property fmtid="{D5CDD505-2E9C-101B-9397-08002B2CF9AE}" pid="4" name="LastSaved">
    <vt:filetime>2025-09-29T00:00:00Z</vt:filetime>
  </property>
  <property fmtid="{D5CDD505-2E9C-101B-9397-08002B2CF9AE}" pid="5" name="SourceModified">
    <vt:lpwstr>D:20231210110815+05'38'</vt:lpwstr>
  </property>
</Properties>
</file>